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3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0" name="Shape 5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/>
          <p:nvPr/>
        </p:nvSpPr>
        <p:spPr>
          <a:xfrm>
            <a:off y="0" x="0"/>
            <a:ext cy="4964100" cx="91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9" name="Shape 49"/>
          <p:cNvSpPr txBox="1"/>
          <p:nvPr>
            <p:ph type="ctrTitle"/>
          </p:nvPr>
        </p:nvSpPr>
        <p:spPr>
          <a:xfrm>
            <a:off y="1911984" x="391160"/>
            <a:ext cy="561899" cx="8351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algn="ctr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Tahoma"/>
              <a:buNone/>
              <a:defRPr strike="noStrike" u="none" b="0" cap="none" baseline="0" sz="360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y="2643248" x="403761"/>
            <a:ext cy="456299" cx="834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algn="ctr" rtl="0" indent="152400" marL="0">
              <a:spcBef>
                <a:spcPts val="0"/>
              </a:spcBef>
              <a:buClr>
                <a:schemeClr val="lt1"/>
              </a:buClr>
              <a:buSzPct val="100000"/>
              <a:buFont typeface="Times New Roman"/>
              <a:buNone/>
              <a:defRPr strike="noStrike" u="none" b="0" cap="none" baseline="0" sz="24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y="2550225" x="2258800"/>
            <a:ext cy="14400" cx="4621799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w="med" len="med" type="none"/>
            <a:tailEnd w="med" len="med" type="none"/>
          </a:ln>
        </p:spPr>
      </p:cxnSp>
      <p:sp>
        <p:nvSpPr>
          <p:cNvPr id="52" name="Shape 52"/>
          <p:cNvSpPr/>
          <p:nvPr/>
        </p:nvSpPr>
        <p:spPr>
          <a:xfrm>
            <a:off y="4040396" x="0"/>
            <a:ext cy="1058821" cx="9143999"/>
          </a:xfrm>
          <a:custGeom>
            <a:pathLst>
              <a:path w="9144000" extrusionOk="0" h="1440573">
                <a:moveTo>
                  <a:pt y="1" x="8881"/>
                </a:moveTo>
                <a:lnTo>
                  <a:pt y="44075" x="9126239"/>
                </a:lnTo>
                <a:lnTo>
                  <a:pt y="1303180" x="9144000"/>
                </a:lnTo>
                <a:lnTo>
                  <a:pt y="1440573" x="8922142"/>
                </a:lnTo>
                <a:lnTo>
                  <a:pt y="1291790" x="8672386"/>
                </a:lnTo>
                <a:lnTo>
                  <a:pt y="1414005" x="8449199"/>
                </a:lnTo>
                <a:lnTo>
                  <a:pt y="1302417" x="8210071"/>
                </a:lnTo>
                <a:lnTo>
                  <a:pt y="1408691" x="7976257"/>
                </a:lnTo>
                <a:lnTo>
                  <a:pt y="1286476" x="7737129"/>
                </a:lnTo>
                <a:lnTo>
                  <a:pt y="1414005" x="7503314"/>
                </a:lnTo>
                <a:lnTo>
                  <a:pt y="1291790" x="7269500"/>
                </a:lnTo>
                <a:lnTo>
                  <a:pt y="1414005" x="7030372"/>
                </a:lnTo>
                <a:lnTo>
                  <a:pt y="1281162" x="6796557"/>
                </a:lnTo>
                <a:lnTo>
                  <a:pt y="1414005" x="6568057"/>
                </a:lnTo>
                <a:lnTo>
                  <a:pt y="1281163" x="6334243"/>
                </a:lnTo>
                <a:lnTo>
                  <a:pt y="1419319" x="6100428"/>
                </a:lnTo>
                <a:lnTo>
                  <a:pt y="1281163" x="5866614"/>
                </a:lnTo>
                <a:lnTo>
                  <a:pt y="1424632" x="5632800"/>
                </a:lnTo>
                <a:lnTo>
                  <a:pt y="1286476" x="5388357"/>
                </a:lnTo>
                <a:lnTo>
                  <a:pt y="1424632" x="5154543"/>
                </a:lnTo>
                <a:lnTo>
                  <a:pt y="1297104" x="4920729"/>
                </a:lnTo>
                <a:lnTo>
                  <a:pt y="1429946" x="4686914"/>
                </a:lnTo>
                <a:lnTo>
                  <a:pt y="1291790" x="4447786"/>
                </a:lnTo>
                <a:lnTo>
                  <a:pt y="1435260" x="4219286"/>
                </a:lnTo>
                <a:lnTo>
                  <a:pt y="1281163" x="3980157"/>
                </a:lnTo>
                <a:lnTo>
                  <a:pt y="1429946" x="3746343"/>
                </a:lnTo>
                <a:lnTo>
                  <a:pt y="1291790" x="3512529"/>
                </a:lnTo>
                <a:lnTo>
                  <a:pt y="1429946" x="3284028"/>
                </a:lnTo>
                <a:lnTo>
                  <a:pt y="1297104" x="3044900"/>
                </a:lnTo>
                <a:lnTo>
                  <a:pt y="1429946" x="2805772"/>
                </a:lnTo>
                <a:lnTo>
                  <a:pt y="1297104" x="2571958"/>
                </a:lnTo>
                <a:lnTo>
                  <a:pt y="1429946" x="2343457"/>
                </a:lnTo>
                <a:lnTo>
                  <a:pt y="1291790" x="2104329"/>
                </a:lnTo>
                <a:lnTo>
                  <a:pt y="1435260" x="1865201"/>
                </a:lnTo>
                <a:lnTo>
                  <a:pt y="1281163" x="1631386"/>
                </a:lnTo>
                <a:lnTo>
                  <a:pt y="1435260" x="1402886"/>
                </a:lnTo>
                <a:lnTo>
                  <a:pt y="1291790" x="1163758"/>
                </a:lnTo>
                <a:lnTo>
                  <a:pt y="1435260" x="935257"/>
                </a:lnTo>
                <a:lnTo>
                  <a:pt y="1291790" x="696129"/>
                </a:lnTo>
                <a:lnTo>
                  <a:pt y="1429946" x="457001"/>
                </a:lnTo>
                <a:lnTo>
                  <a:pt y="1291790" x="217872"/>
                </a:lnTo>
                <a:lnTo>
                  <a:pt y="1435260" x="0"/>
                </a:lnTo>
                <a:cubicBezTo>
                  <a:pt y="956840" x="2960"/>
                  <a:pt y="478421" x="5921"/>
                  <a:pt y="1" x="88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/>
        </p:nvSpPr>
        <p:spPr>
          <a:xfrm>
            <a:off y="0" x="0"/>
            <a:ext cy="1249799" cx="9144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5" name="Shape 55"/>
          <p:cNvSpPr/>
          <p:nvPr/>
        </p:nvSpPr>
        <p:spPr>
          <a:xfrm>
            <a:off y="301687" x="0"/>
            <a:ext cy="1058821" cx="9143999"/>
          </a:xfrm>
          <a:custGeom>
            <a:pathLst>
              <a:path w="9144000" extrusionOk="0" h="1440573">
                <a:moveTo>
                  <a:pt y="1" x="8881"/>
                </a:moveTo>
                <a:lnTo>
                  <a:pt y="44075" x="9126239"/>
                </a:lnTo>
                <a:lnTo>
                  <a:pt y="1303180" x="9144000"/>
                </a:lnTo>
                <a:lnTo>
                  <a:pt y="1440573" x="8922142"/>
                </a:lnTo>
                <a:lnTo>
                  <a:pt y="1291790" x="8672386"/>
                </a:lnTo>
                <a:lnTo>
                  <a:pt y="1414005" x="8449199"/>
                </a:lnTo>
                <a:lnTo>
                  <a:pt y="1302417" x="8210071"/>
                </a:lnTo>
                <a:lnTo>
                  <a:pt y="1408691" x="7976257"/>
                </a:lnTo>
                <a:lnTo>
                  <a:pt y="1286476" x="7737129"/>
                </a:lnTo>
                <a:lnTo>
                  <a:pt y="1414005" x="7503314"/>
                </a:lnTo>
                <a:lnTo>
                  <a:pt y="1291790" x="7269500"/>
                </a:lnTo>
                <a:lnTo>
                  <a:pt y="1414005" x="7030372"/>
                </a:lnTo>
                <a:lnTo>
                  <a:pt y="1281162" x="6796557"/>
                </a:lnTo>
                <a:lnTo>
                  <a:pt y="1414005" x="6568057"/>
                </a:lnTo>
                <a:lnTo>
                  <a:pt y="1281163" x="6334243"/>
                </a:lnTo>
                <a:lnTo>
                  <a:pt y="1419319" x="6100428"/>
                </a:lnTo>
                <a:lnTo>
                  <a:pt y="1281163" x="5866614"/>
                </a:lnTo>
                <a:lnTo>
                  <a:pt y="1424632" x="5632800"/>
                </a:lnTo>
                <a:lnTo>
                  <a:pt y="1286476" x="5388357"/>
                </a:lnTo>
                <a:lnTo>
                  <a:pt y="1424632" x="5154543"/>
                </a:lnTo>
                <a:lnTo>
                  <a:pt y="1297104" x="4920729"/>
                </a:lnTo>
                <a:lnTo>
                  <a:pt y="1429946" x="4686914"/>
                </a:lnTo>
                <a:lnTo>
                  <a:pt y="1291790" x="4447786"/>
                </a:lnTo>
                <a:lnTo>
                  <a:pt y="1435260" x="4219286"/>
                </a:lnTo>
                <a:lnTo>
                  <a:pt y="1281163" x="3980157"/>
                </a:lnTo>
                <a:lnTo>
                  <a:pt y="1429946" x="3746343"/>
                </a:lnTo>
                <a:lnTo>
                  <a:pt y="1291790" x="3512529"/>
                </a:lnTo>
                <a:lnTo>
                  <a:pt y="1429946" x="3284028"/>
                </a:lnTo>
                <a:lnTo>
                  <a:pt y="1297104" x="3044900"/>
                </a:lnTo>
                <a:lnTo>
                  <a:pt y="1429946" x="2805772"/>
                </a:lnTo>
                <a:lnTo>
                  <a:pt y="1297104" x="2571958"/>
                </a:lnTo>
                <a:lnTo>
                  <a:pt y="1429946" x="2343457"/>
                </a:lnTo>
                <a:lnTo>
                  <a:pt y="1291790" x="2104329"/>
                </a:lnTo>
                <a:lnTo>
                  <a:pt y="1435260" x="1865201"/>
                </a:lnTo>
                <a:lnTo>
                  <a:pt y="1281163" x="1631386"/>
                </a:lnTo>
                <a:lnTo>
                  <a:pt y="1435260" x="1402886"/>
                </a:lnTo>
                <a:lnTo>
                  <a:pt y="1291790" x="1163758"/>
                </a:lnTo>
                <a:lnTo>
                  <a:pt y="1435260" x="935257"/>
                </a:lnTo>
                <a:lnTo>
                  <a:pt y="1291790" x="696129"/>
                </a:lnTo>
                <a:lnTo>
                  <a:pt y="1429946" x="457001"/>
                </a:lnTo>
                <a:lnTo>
                  <a:pt y="1291790" x="217872"/>
                </a:lnTo>
                <a:lnTo>
                  <a:pt y="1435260" x="0"/>
                </a:lnTo>
                <a:cubicBezTo>
                  <a:pt y="956840" x="2960"/>
                  <a:pt y="478421" x="5921"/>
                  <a:pt y="1" x="88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56" name="Shape 56"/>
          <p:cNvCxnSpPr/>
          <p:nvPr/>
        </p:nvCxnSpPr>
        <p:spPr>
          <a:xfrm rot="10800000" flipH="1">
            <a:off y="1045040" x="2258963"/>
            <a:ext cy="9300" cx="46023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w="med" len="med" type="none"/>
            <a:tailEnd w="med" len="med" type="none"/>
          </a:ln>
        </p:spPr>
      </p:cxnSp>
      <p:sp>
        <p:nvSpPr>
          <p:cNvPr id="57" name="Shape 57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rt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buNone/>
              <a:defRPr/>
            </a:lvl6pPr>
            <a:lvl7pPr rtl="0">
              <a:buNone/>
              <a:defRPr/>
            </a:lvl7pPr>
            <a:lvl8pPr rtl="0">
              <a:buNone/>
              <a:defRPr/>
            </a:lvl8pPr>
            <a:lvl9pPr rtl="0">
              <a:buNone/>
              <a:defRPr/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/>
        </p:nvSpPr>
        <p:spPr>
          <a:xfrm>
            <a:off y="0" x="0"/>
            <a:ext cy="6278399" cx="4456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1" name="Shape 61"/>
          <p:cNvSpPr/>
          <p:nvPr/>
        </p:nvSpPr>
        <p:spPr>
          <a:xfrm flipH="1">
            <a:off y="5013041" x="3434"/>
            <a:ext cy="1374347" cx="4453249"/>
          </a:xfrm>
          <a:custGeom>
            <a:pathLst>
              <a:path w="4453250" extrusionOk="0" h="1869860">
                <a:moveTo>
                  <a:pt y="1726390" x="4447791"/>
                </a:moveTo>
                <a:lnTo>
                  <a:pt y="1869860" x="4219291"/>
                </a:lnTo>
                <a:lnTo>
                  <a:pt y="1715763" x="3980162"/>
                </a:lnTo>
                <a:lnTo>
                  <a:pt y="1864546" x="3746348"/>
                </a:lnTo>
                <a:lnTo>
                  <a:pt y="1726390" x="3512534"/>
                </a:lnTo>
                <a:lnTo>
                  <a:pt y="1864546" x="3284033"/>
                </a:lnTo>
                <a:lnTo>
                  <a:pt y="1731704" x="3044905"/>
                </a:lnTo>
                <a:lnTo>
                  <a:pt y="1864546" x="2805777"/>
                </a:lnTo>
                <a:lnTo>
                  <a:pt y="1731704" x="2571963"/>
                </a:lnTo>
                <a:lnTo>
                  <a:pt y="1864546" x="2343462"/>
                </a:lnTo>
                <a:lnTo>
                  <a:pt y="1726390" x="2104334"/>
                </a:lnTo>
                <a:lnTo>
                  <a:pt y="1869860" x="1865206"/>
                </a:lnTo>
                <a:lnTo>
                  <a:pt y="1715763" x="1631391"/>
                </a:lnTo>
                <a:lnTo>
                  <a:pt y="1869860" x="1402891"/>
                </a:lnTo>
                <a:lnTo>
                  <a:pt y="1726390" x="1163763"/>
                </a:lnTo>
                <a:lnTo>
                  <a:pt y="1869860" x="935262"/>
                </a:lnTo>
                <a:lnTo>
                  <a:pt y="1726390" x="696134"/>
                </a:lnTo>
                <a:lnTo>
                  <a:pt y="1864546" x="457006"/>
                </a:lnTo>
                <a:lnTo>
                  <a:pt y="1726390" x="217877"/>
                </a:lnTo>
                <a:lnTo>
                  <a:pt y="1869860" x="5"/>
                </a:lnTo>
                <a:cubicBezTo>
                  <a:pt y="1246574" x="3"/>
                  <a:pt y="623287" x="2"/>
                  <a:pt y="1" x="0"/>
                </a:cubicBezTo>
                <a:lnTo>
                  <a:pt y="0" x="445325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62" name="Shape 62"/>
          <p:cNvCxnSpPr/>
          <p:nvPr/>
        </p:nvCxnSpPr>
        <p:spPr>
          <a:xfrm>
            <a:off y="992104" x="409699"/>
            <a:ext cy="0" cx="36600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w="med" len="med" type="none"/>
            <a:tailEnd w="med" len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y="1600200" x="457200"/>
            <a:ext cy="4840199" cx="355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rtl="0"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buNone/>
              <a:defRPr sz="1800"/>
            </a:lvl6pPr>
            <a:lvl7pPr rtl="0">
              <a:buNone/>
              <a:defRPr sz="1800"/>
            </a:lvl7pPr>
            <a:lvl8pPr rtl="0">
              <a:buNone/>
              <a:defRPr sz="1800"/>
            </a:lvl8pPr>
            <a:lvl9pPr rtl="0"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y="17761" x="457200"/>
            <a:ext cy="1143000" cx="355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buNone/>
              <a:defRPr sz="2400"/>
            </a:lvl1pPr>
            <a:lvl2pPr rtl="0">
              <a:buNone/>
              <a:defRPr sz="2400"/>
            </a:lvl2pPr>
            <a:lvl3pPr rtl="0">
              <a:buNone/>
              <a:defRPr sz="2400"/>
            </a:lvl3pPr>
            <a:lvl4pPr rtl="0">
              <a:buNone/>
              <a:defRPr sz="2400"/>
            </a:lvl4pPr>
            <a:lvl5pPr rtl="0">
              <a:buNone/>
              <a:defRPr sz="2400"/>
            </a:lvl5pPr>
            <a:lvl6pPr rtl="0">
              <a:buNone/>
              <a:defRPr sz="2400"/>
            </a:lvl6pPr>
            <a:lvl7pPr rtl="0">
              <a:buNone/>
              <a:defRPr sz="2400"/>
            </a:lvl7pPr>
            <a:lvl8pPr rtl="0">
              <a:buNone/>
              <a:defRPr sz="2400"/>
            </a:lvl8pPr>
            <a:lvl9pPr rtl="0">
              <a:buNone/>
              <a:defRPr sz="2400"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y="1600200" x="5021123"/>
            <a:ext cy="4840199" cx="355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rtl="0"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>
              <a:buNone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>
              <a:buNone/>
              <a:defRPr sz="1800"/>
            </a:lvl6pPr>
            <a:lvl7pPr rtl="0">
              <a:buNone/>
              <a:defRPr sz="1800"/>
            </a:lvl7pPr>
            <a:lvl8pPr rtl="0">
              <a:buNone/>
              <a:defRPr sz="1800"/>
            </a:lvl8pPr>
            <a:lvl9pPr rtl="0"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/>
        </p:nvSpPr>
        <p:spPr>
          <a:xfrm>
            <a:off y="0" x="0"/>
            <a:ext cy="1249799" cx="91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8" name="Shape 68"/>
          <p:cNvSpPr/>
          <p:nvPr/>
        </p:nvSpPr>
        <p:spPr>
          <a:xfrm>
            <a:off y="301687" x="0"/>
            <a:ext cy="1058821" cx="9143999"/>
          </a:xfrm>
          <a:custGeom>
            <a:pathLst>
              <a:path w="9144000" extrusionOk="0" h="1440573">
                <a:moveTo>
                  <a:pt y="1" x="8881"/>
                </a:moveTo>
                <a:lnTo>
                  <a:pt y="44075" x="9126239"/>
                </a:lnTo>
                <a:lnTo>
                  <a:pt y="1303180" x="9144000"/>
                </a:lnTo>
                <a:lnTo>
                  <a:pt y="1440573" x="8922142"/>
                </a:lnTo>
                <a:lnTo>
                  <a:pt y="1291790" x="8672386"/>
                </a:lnTo>
                <a:lnTo>
                  <a:pt y="1414005" x="8449199"/>
                </a:lnTo>
                <a:lnTo>
                  <a:pt y="1302417" x="8210071"/>
                </a:lnTo>
                <a:lnTo>
                  <a:pt y="1408691" x="7976257"/>
                </a:lnTo>
                <a:lnTo>
                  <a:pt y="1286476" x="7737129"/>
                </a:lnTo>
                <a:lnTo>
                  <a:pt y="1414005" x="7503314"/>
                </a:lnTo>
                <a:lnTo>
                  <a:pt y="1291790" x="7269500"/>
                </a:lnTo>
                <a:lnTo>
                  <a:pt y="1414005" x="7030372"/>
                </a:lnTo>
                <a:lnTo>
                  <a:pt y="1281162" x="6796557"/>
                </a:lnTo>
                <a:lnTo>
                  <a:pt y="1414005" x="6568057"/>
                </a:lnTo>
                <a:lnTo>
                  <a:pt y="1281163" x="6334243"/>
                </a:lnTo>
                <a:lnTo>
                  <a:pt y="1419319" x="6100428"/>
                </a:lnTo>
                <a:lnTo>
                  <a:pt y="1281163" x="5866614"/>
                </a:lnTo>
                <a:lnTo>
                  <a:pt y="1424632" x="5632800"/>
                </a:lnTo>
                <a:lnTo>
                  <a:pt y="1286476" x="5388357"/>
                </a:lnTo>
                <a:lnTo>
                  <a:pt y="1424632" x="5154543"/>
                </a:lnTo>
                <a:lnTo>
                  <a:pt y="1297104" x="4920729"/>
                </a:lnTo>
                <a:lnTo>
                  <a:pt y="1429946" x="4686914"/>
                </a:lnTo>
                <a:lnTo>
                  <a:pt y="1291790" x="4447786"/>
                </a:lnTo>
                <a:lnTo>
                  <a:pt y="1435260" x="4219286"/>
                </a:lnTo>
                <a:lnTo>
                  <a:pt y="1281163" x="3980157"/>
                </a:lnTo>
                <a:lnTo>
                  <a:pt y="1429946" x="3746343"/>
                </a:lnTo>
                <a:lnTo>
                  <a:pt y="1291790" x="3512529"/>
                </a:lnTo>
                <a:lnTo>
                  <a:pt y="1429946" x="3284028"/>
                </a:lnTo>
                <a:lnTo>
                  <a:pt y="1297104" x="3044900"/>
                </a:lnTo>
                <a:lnTo>
                  <a:pt y="1429946" x="2805772"/>
                </a:lnTo>
                <a:lnTo>
                  <a:pt y="1297104" x="2571958"/>
                </a:lnTo>
                <a:lnTo>
                  <a:pt y="1429946" x="2343457"/>
                </a:lnTo>
                <a:lnTo>
                  <a:pt y="1291790" x="2104329"/>
                </a:lnTo>
                <a:lnTo>
                  <a:pt y="1435260" x="1865201"/>
                </a:lnTo>
                <a:lnTo>
                  <a:pt y="1281163" x="1631386"/>
                </a:lnTo>
                <a:lnTo>
                  <a:pt y="1435260" x="1402886"/>
                </a:lnTo>
                <a:lnTo>
                  <a:pt y="1291790" x="1163758"/>
                </a:lnTo>
                <a:lnTo>
                  <a:pt y="1435260" x="935257"/>
                </a:lnTo>
                <a:lnTo>
                  <a:pt y="1291790" x="696129"/>
                </a:lnTo>
                <a:lnTo>
                  <a:pt y="1429946" x="457001"/>
                </a:lnTo>
                <a:lnTo>
                  <a:pt y="1291790" x="217872"/>
                </a:lnTo>
                <a:lnTo>
                  <a:pt y="1435260" x="0"/>
                </a:lnTo>
                <a:cubicBezTo>
                  <a:pt y="956840" x="2960"/>
                  <a:pt y="478421" x="5921"/>
                  <a:pt y="1" x="888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69" name="Shape 69"/>
          <p:cNvCxnSpPr/>
          <p:nvPr/>
        </p:nvCxnSpPr>
        <p:spPr>
          <a:xfrm rot="10800000" flipH="1">
            <a:off y="1045040" x="2258963"/>
            <a:ext cy="9300" cx="4602300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w="med" len="med" type="none"/>
            <a:tailEnd w="med" len="med" type="none"/>
          </a:ln>
        </p:spPr>
      </p:cxnSp>
      <p:sp>
        <p:nvSpPr>
          <p:cNvPr id="70" name="Shape 70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 rot="10800000">
            <a:off y="5483652" x="-5937"/>
            <a:ext cy="1374347" cx="4453249"/>
          </a:xfrm>
          <a:custGeom>
            <a:pathLst>
              <a:path w="4453250" extrusionOk="0" h="1869860">
                <a:moveTo>
                  <a:pt y="1726390" x="4447791"/>
                </a:moveTo>
                <a:lnTo>
                  <a:pt y="1869860" x="4219291"/>
                </a:lnTo>
                <a:lnTo>
                  <a:pt y="1715763" x="3980162"/>
                </a:lnTo>
                <a:lnTo>
                  <a:pt y="1864546" x="3746348"/>
                </a:lnTo>
                <a:lnTo>
                  <a:pt y="1726390" x="3512534"/>
                </a:lnTo>
                <a:lnTo>
                  <a:pt y="1864546" x="3284033"/>
                </a:lnTo>
                <a:lnTo>
                  <a:pt y="1731704" x="3044905"/>
                </a:lnTo>
                <a:lnTo>
                  <a:pt y="1864546" x="2805777"/>
                </a:lnTo>
                <a:lnTo>
                  <a:pt y="1731704" x="2571963"/>
                </a:lnTo>
                <a:lnTo>
                  <a:pt y="1864546" x="2343462"/>
                </a:lnTo>
                <a:lnTo>
                  <a:pt y="1726390" x="2104334"/>
                </a:lnTo>
                <a:lnTo>
                  <a:pt y="1869860" x="1865206"/>
                </a:lnTo>
                <a:lnTo>
                  <a:pt y="1715763" x="1631391"/>
                </a:lnTo>
                <a:lnTo>
                  <a:pt y="1869860" x="1402891"/>
                </a:lnTo>
                <a:lnTo>
                  <a:pt y="1726390" x="1163763"/>
                </a:lnTo>
                <a:lnTo>
                  <a:pt y="1869860" x="935262"/>
                </a:lnTo>
                <a:lnTo>
                  <a:pt y="1726390" x="696134"/>
                </a:lnTo>
                <a:lnTo>
                  <a:pt y="1864546" x="457006"/>
                </a:lnTo>
                <a:lnTo>
                  <a:pt y="1726390" x="217877"/>
                </a:lnTo>
                <a:lnTo>
                  <a:pt y="1869860" x="5"/>
                </a:lnTo>
                <a:cubicBezTo>
                  <a:pt y="1246574" x="3"/>
                  <a:pt y="623287" x="2"/>
                  <a:pt y="1" x="0"/>
                </a:cubicBezTo>
                <a:lnTo>
                  <a:pt y="0" x="4453250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73" name="Shape 73"/>
          <p:cNvCxnSpPr/>
          <p:nvPr/>
        </p:nvCxnSpPr>
        <p:spPr>
          <a:xfrm>
            <a:off y="5879569" x="388492"/>
            <a:ext cy="4799" cx="3708599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prstDash val="dot"/>
            <a:round/>
            <a:headEnd w="med" len="med" type="none"/>
            <a:tailEnd w="med" len="med" type="none"/>
          </a:ln>
        </p:spPr>
      </p:cxnSp>
      <p:sp>
        <p:nvSpPr>
          <p:cNvPr id="74" name="Shape 74"/>
          <p:cNvSpPr txBox="1"/>
          <p:nvPr>
            <p:ph idx="1" type="body"/>
          </p:nvPr>
        </p:nvSpPr>
        <p:spPr>
          <a:xfrm>
            <a:off y="5991680" x="388492"/>
            <a:ext cy="516899" cx="3644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rtl="0" indent="88900" marL="0">
              <a:buClr>
                <a:srgbClr val="FFFFFF"/>
              </a:buClr>
              <a:buSzPct val="100000"/>
              <a:buFont typeface="Times New Roman"/>
              <a:buNone/>
              <a:defRPr sz="14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" name="Shape 5"/>
          <p:cNvGrpSpPr/>
          <p:nvPr/>
        </p:nvGrpSpPr>
        <p:grpSpPr>
          <a:xfrm>
            <a:off y="8278" x="0"/>
            <a:ext cy="6849600" cx="9144067"/>
            <a:chOff y="14677" x="0"/>
            <a:chExt cy="6849600" cx="9144067"/>
          </a:xfrm>
        </p:grpSpPr>
        <p:sp>
          <p:nvSpPr>
            <p:cNvPr id="6" name="Shape 6"/>
            <p:cNvSpPr/>
            <p:nvPr/>
          </p:nvSpPr>
          <p:spPr>
            <a:xfrm>
              <a:off y="14677" x="0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7" name="Shape 7"/>
            <p:cNvSpPr/>
            <p:nvPr/>
          </p:nvSpPr>
          <p:spPr>
            <a:xfrm>
              <a:off y="14677" x="234838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8" name="Shape 8"/>
            <p:cNvSpPr/>
            <p:nvPr/>
          </p:nvSpPr>
          <p:spPr>
            <a:xfrm>
              <a:off y="14677" x="46967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9" name="Shape 9"/>
            <p:cNvSpPr/>
            <p:nvPr/>
          </p:nvSpPr>
          <p:spPr>
            <a:xfrm>
              <a:off y="14677" x="704516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0" name="Shape 10"/>
            <p:cNvSpPr/>
            <p:nvPr/>
          </p:nvSpPr>
          <p:spPr>
            <a:xfrm>
              <a:off y="14677" x="93935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1" name="Shape 11"/>
            <p:cNvSpPr/>
            <p:nvPr/>
          </p:nvSpPr>
          <p:spPr>
            <a:xfrm>
              <a:off y="14677" x="117419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2" name="Shape 12"/>
            <p:cNvSpPr/>
            <p:nvPr/>
          </p:nvSpPr>
          <p:spPr>
            <a:xfrm>
              <a:off y="14677" x="1409033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3" name="Shape 13"/>
            <p:cNvSpPr/>
            <p:nvPr/>
          </p:nvSpPr>
          <p:spPr>
            <a:xfrm>
              <a:off y="14677" x="1643873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4" name="Shape 14"/>
            <p:cNvSpPr/>
            <p:nvPr/>
          </p:nvSpPr>
          <p:spPr>
            <a:xfrm>
              <a:off y="14677" x="1878711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5" name="Shape 15"/>
            <p:cNvSpPr/>
            <p:nvPr/>
          </p:nvSpPr>
          <p:spPr>
            <a:xfrm>
              <a:off y="14677" x="2113550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6" name="Shape 16"/>
            <p:cNvSpPr/>
            <p:nvPr/>
          </p:nvSpPr>
          <p:spPr>
            <a:xfrm>
              <a:off y="14677" x="2348390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7" name="Shape 17"/>
            <p:cNvSpPr/>
            <p:nvPr/>
          </p:nvSpPr>
          <p:spPr>
            <a:xfrm>
              <a:off y="14677" x="2583228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8" name="Shape 18"/>
            <p:cNvSpPr/>
            <p:nvPr/>
          </p:nvSpPr>
          <p:spPr>
            <a:xfrm>
              <a:off y="14677" x="281806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19" name="Shape 19"/>
            <p:cNvSpPr/>
            <p:nvPr/>
          </p:nvSpPr>
          <p:spPr>
            <a:xfrm>
              <a:off y="14677" x="305290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0" name="Shape 20"/>
            <p:cNvSpPr/>
            <p:nvPr/>
          </p:nvSpPr>
          <p:spPr>
            <a:xfrm>
              <a:off y="14677" x="3287746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1" name="Shape 21"/>
            <p:cNvSpPr/>
            <p:nvPr/>
          </p:nvSpPr>
          <p:spPr>
            <a:xfrm>
              <a:off y="14677" x="352258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2" name="Shape 22"/>
            <p:cNvSpPr/>
            <p:nvPr/>
          </p:nvSpPr>
          <p:spPr>
            <a:xfrm>
              <a:off y="14677" x="3757423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3" name="Shape 23"/>
            <p:cNvSpPr/>
            <p:nvPr/>
          </p:nvSpPr>
          <p:spPr>
            <a:xfrm>
              <a:off y="14677" x="3992262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4" name="Shape 24"/>
            <p:cNvSpPr/>
            <p:nvPr/>
          </p:nvSpPr>
          <p:spPr>
            <a:xfrm>
              <a:off y="14677" x="4227101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5" name="Shape 25"/>
            <p:cNvSpPr/>
            <p:nvPr/>
          </p:nvSpPr>
          <p:spPr>
            <a:xfrm>
              <a:off y="14677" x="4461941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6" name="Shape 26"/>
            <p:cNvSpPr/>
            <p:nvPr/>
          </p:nvSpPr>
          <p:spPr>
            <a:xfrm>
              <a:off y="14677" x="4696780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7" name="Shape 27"/>
            <p:cNvSpPr/>
            <p:nvPr/>
          </p:nvSpPr>
          <p:spPr>
            <a:xfrm>
              <a:off y="14677" x="4931619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8" name="Shape 28"/>
            <p:cNvSpPr/>
            <p:nvPr/>
          </p:nvSpPr>
          <p:spPr>
            <a:xfrm>
              <a:off y="14677" x="516645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29" name="Shape 29"/>
            <p:cNvSpPr/>
            <p:nvPr/>
          </p:nvSpPr>
          <p:spPr>
            <a:xfrm>
              <a:off y="14677" x="5401296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0" name="Shape 30"/>
            <p:cNvSpPr/>
            <p:nvPr/>
          </p:nvSpPr>
          <p:spPr>
            <a:xfrm>
              <a:off y="14677" x="563613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1" name="Shape 31"/>
            <p:cNvSpPr/>
            <p:nvPr/>
          </p:nvSpPr>
          <p:spPr>
            <a:xfrm>
              <a:off y="14677" x="587097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2" name="Shape 32"/>
            <p:cNvSpPr/>
            <p:nvPr/>
          </p:nvSpPr>
          <p:spPr>
            <a:xfrm>
              <a:off y="14677" x="6105814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3" name="Shape 33"/>
            <p:cNvSpPr/>
            <p:nvPr/>
          </p:nvSpPr>
          <p:spPr>
            <a:xfrm>
              <a:off y="14677" x="6340653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4" name="Shape 34"/>
            <p:cNvSpPr/>
            <p:nvPr/>
          </p:nvSpPr>
          <p:spPr>
            <a:xfrm>
              <a:off y="14677" x="6575492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5" name="Shape 35"/>
            <p:cNvSpPr/>
            <p:nvPr/>
          </p:nvSpPr>
          <p:spPr>
            <a:xfrm>
              <a:off y="14677" x="6810331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6" name="Shape 36"/>
            <p:cNvSpPr/>
            <p:nvPr/>
          </p:nvSpPr>
          <p:spPr>
            <a:xfrm>
              <a:off y="14677" x="7045170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7" name="Shape 37"/>
            <p:cNvSpPr/>
            <p:nvPr/>
          </p:nvSpPr>
          <p:spPr>
            <a:xfrm>
              <a:off y="14677" x="7280009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8" name="Shape 38"/>
            <p:cNvSpPr/>
            <p:nvPr/>
          </p:nvSpPr>
          <p:spPr>
            <a:xfrm>
              <a:off y="14677" x="751484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39" name="Shape 39"/>
            <p:cNvSpPr/>
            <p:nvPr/>
          </p:nvSpPr>
          <p:spPr>
            <a:xfrm>
              <a:off y="14677" x="7749686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40" name="Shape 40"/>
            <p:cNvSpPr/>
            <p:nvPr/>
          </p:nvSpPr>
          <p:spPr>
            <a:xfrm>
              <a:off y="14677" x="7984525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41" name="Shape 41"/>
            <p:cNvSpPr/>
            <p:nvPr/>
          </p:nvSpPr>
          <p:spPr>
            <a:xfrm>
              <a:off y="14677" x="8219364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42" name="Shape 42"/>
            <p:cNvSpPr/>
            <p:nvPr/>
          </p:nvSpPr>
          <p:spPr>
            <a:xfrm>
              <a:off y="14677" x="8454203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43" name="Shape 43"/>
            <p:cNvSpPr/>
            <p:nvPr/>
          </p:nvSpPr>
          <p:spPr>
            <a:xfrm>
              <a:off y="14677" x="8689042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  <p:sp>
          <p:nvSpPr>
            <p:cNvPr id="44" name="Shape 44"/>
            <p:cNvSpPr/>
            <p:nvPr/>
          </p:nvSpPr>
          <p:spPr>
            <a:xfrm>
              <a:off y="14677" x="8923867"/>
              <a:ext cy="6849600" cx="220199"/>
            </a:xfrm>
            <a:prstGeom prst="rect">
              <a:avLst/>
            </a:prstGeom>
            <a:gradFill>
              <a:gsLst>
                <a:gs pos="0">
                  <a:srgbClr val="BFBFBF">
                    <a:alpha val="18823"/>
                  </a:srgbClr>
                </a:gs>
                <a:gs pos="50000">
                  <a:srgbClr val="FFFFFF">
                    <a:alpha val="18823"/>
                  </a:srgbClr>
                </a:gs>
                <a:gs pos="97000">
                  <a:srgbClr val="BFBFBF">
                    <a:alpha val="18823"/>
                  </a:srgbClr>
                </a:gs>
                <a:gs pos="100000">
                  <a:srgbClr val="BFBFBF">
                    <a:alpha val="1882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bIns="45700" rIns="91425" lIns="91425" tIns="45700" anchor="ctr" anchorCtr="0">
              <a:noAutofit/>
            </a:bodyPr>
            <a:lstStyle/>
            <a:p/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279400" mar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None/>
              <a:defRPr strike="noStrike" u="none" b="0" cap="none" baseline="0" sz="440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0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0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40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40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40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40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10"/><Relationship Target="../media/image15.png" Type="http://schemas.openxmlformats.org/officeDocument/2006/relationships/image" Id="rId4"/><Relationship Target="../media/image16.png" Type="http://schemas.openxmlformats.org/officeDocument/2006/relationships/image" Id="rId3"/><Relationship Target="../media/image32.png" Type="http://schemas.openxmlformats.org/officeDocument/2006/relationships/image" Id="rId9"/><Relationship Target="../media/image26.png" Type="http://schemas.openxmlformats.org/officeDocument/2006/relationships/image" Id="rId6"/><Relationship Target="../media/image20.png" Type="http://schemas.openxmlformats.org/officeDocument/2006/relationships/image" Id="rId5"/><Relationship Target="../media/image22.png" Type="http://schemas.openxmlformats.org/officeDocument/2006/relationships/image" Id="rId8"/><Relationship Target="../media/image18.png" Type="http://schemas.openxmlformats.org/officeDocument/2006/relationships/image" Id="rId7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jpg" Type="http://schemas.openxmlformats.org/officeDocument/2006/relationships/image" Id="rId4"/><Relationship Target="../media/image21.jpg" Type="http://schemas.openxmlformats.org/officeDocument/2006/relationships/image" Id="rId3"/><Relationship Target="../media/image24.jp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6.png" Type="http://schemas.openxmlformats.org/officeDocument/2006/relationships/image" Id="rId3"/><Relationship Target="../media/image01.png" Type="http://schemas.openxmlformats.org/officeDocument/2006/relationships/image" Id="rId6"/><Relationship Target="../media/image00.png" Type="http://schemas.openxmlformats.org/officeDocument/2006/relationships/image" Id="rId5"/><Relationship Target="../media/image02.pn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jpg" Type="http://schemas.openxmlformats.org/officeDocument/2006/relationships/image" Id="rId4"/><Relationship Target="../media/image30.jpg" Type="http://schemas.openxmlformats.org/officeDocument/2006/relationships/image" Id="rId3"/><Relationship Target="../media/image03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10"/><Relationship Target="../media/image10.png" Type="http://schemas.openxmlformats.org/officeDocument/2006/relationships/image" Id="rId4"/><Relationship Target="../media/image25.png" Type="http://schemas.openxmlformats.org/officeDocument/2006/relationships/image" Id="rId11"/><Relationship Target="../media/image12.png" Type="http://schemas.openxmlformats.org/officeDocument/2006/relationships/image" Id="rId3"/><Relationship Target="../media/image07.png" Type="http://schemas.openxmlformats.org/officeDocument/2006/relationships/image" Id="rId9"/><Relationship Target="../media/image08.png" Type="http://schemas.openxmlformats.org/officeDocument/2006/relationships/image" Id="rId6"/><Relationship Target="../media/image29.png" Type="http://schemas.openxmlformats.org/officeDocument/2006/relationships/image" Id="rId5"/><Relationship Target="../media/image13.png" Type="http://schemas.openxmlformats.org/officeDocument/2006/relationships/image" Id="rId8"/><Relationship Target="../media/image14.png" Type="http://schemas.openxmlformats.org/officeDocument/2006/relationships/image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1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y="1688107" x="391160"/>
            <a:ext cy="1320899" cx="8351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Python memory management &amp; Impact to memory-hungry application</a:t>
            </a: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y="4014848" x="403761"/>
            <a:ext cy="456299" cx="834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Kilik Kuo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Let's explore the SPACE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y="2823896" x="467325"/>
            <a:ext cy="4088918" cx="7461995"/>
            <a:chOff y="1680896" x="238725"/>
            <a:chExt cy="4088918" cx="7461995"/>
          </a:xfrm>
        </p:grpSpPr>
        <p:grpSp>
          <p:nvGrpSpPr>
            <p:cNvPr id="153" name="Shape 153"/>
            <p:cNvGrpSpPr/>
            <p:nvPr/>
          </p:nvGrpSpPr>
          <p:grpSpPr>
            <a:xfrm>
              <a:off y="1680896" x="238725"/>
              <a:ext cy="4088918" cx="7461995"/>
              <a:chOff y="1680853" x="252670"/>
              <a:chExt cy="5129100" cx="8827629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y="2177946" x="815858"/>
                <a:ext cy="4174800" cx="7630499"/>
              </a:xfrm>
              <a:prstGeom prst="rect">
                <a:avLst/>
              </a:prstGeom>
              <a:solidFill>
                <a:srgbClr val="6AA84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55" name="Shape 155"/>
              <p:cNvSpPr txBox="1"/>
              <p:nvPr/>
            </p:nvSpPr>
            <p:spPr>
              <a:xfrm>
                <a:off y="1680853" x="252670"/>
                <a:ext cy="457200" cx="1255500"/>
              </a:xfrm>
              <a:prstGeom prst="rect">
                <a:avLst/>
              </a:prstGeom>
              <a:noFill/>
            </p:spPr>
            <p:txBody>
              <a:bodyPr bIns="91425" rIns="91425" lIns="91425" tIns="91425" anchor="t" anchorCtr="0">
                <a:noAutofit/>
              </a:bodyPr>
              <a:lstStyle/>
              <a:p>
                <a:pPr>
                  <a:buNone/>
                </a:pPr>
                <a:r>
                  <a:rPr sz="1200" lang="en"/>
                  <a:t>Space Start</a:t>
                </a:r>
              </a:p>
            </p:txBody>
          </p:sp>
          <p:sp>
            <p:nvSpPr>
              <p:cNvPr id="156" name="Shape 156"/>
              <p:cNvSpPr txBox="1"/>
              <p:nvPr/>
            </p:nvSpPr>
            <p:spPr>
              <a:xfrm>
                <a:off y="6352753" x="7824800"/>
                <a:ext cy="457200" cx="1255500"/>
              </a:xfrm>
              <a:prstGeom prst="rect">
                <a:avLst/>
              </a:prstGeom>
              <a:noFill/>
            </p:spPr>
            <p:txBody>
              <a:bodyPr bIns="91425" rIns="91425" lIns="91425" tIns="91425" anchor="t" anchorCtr="0">
                <a:noAutofit/>
              </a:bodyPr>
              <a:lstStyle/>
              <a:p>
                <a:pPr rtl="0" lvl="0">
                  <a:buNone/>
                </a:pPr>
                <a:r>
                  <a:rPr sz="1200" lang="en"/>
                  <a:t>Space End</a:t>
                </a:r>
              </a:p>
            </p:txBody>
          </p:sp>
          <p:cxnSp>
            <p:nvCxnSpPr>
              <p:cNvPr id="157" name="Shape 157"/>
              <p:cNvCxnSpPr/>
              <p:nvPr/>
            </p:nvCxnSpPr>
            <p:spPr>
              <a:xfrm>
                <a:off y="1924650" x="1485900"/>
                <a:ext cy="0" cx="2071799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  <p:cxnSp>
            <p:nvCxnSpPr>
              <p:cNvPr id="158" name="Shape 158"/>
              <p:cNvCxnSpPr/>
              <p:nvPr/>
            </p:nvCxnSpPr>
            <p:spPr>
              <a:xfrm>
                <a:off y="2077050" x="8804675"/>
                <a:ext cy="1830599" cx="0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  <p:sp>
            <p:nvSpPr>
              <p:cNvPr id="159" name="Shape 159"/>
              <p:cNvSpPr/>
              <p:nvPr/>
            </p:nvSpPr>
            <p:spPr>
              <a:xfrm>
                <a:off y="2173153" x="839400"/>
                <a:ext cy="464399" cx="1884000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buNone/>
                </a:pPr>
                <a:r>
                  <a:rPr lang="en"/>
                  <a:t>Heap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y="2637553" x="1694400"/>
                <a:ext cy="464399" cx="2990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1" name="Shape 161"/>
              <p:cNvSpPr/>
              <p:nvPr/>
            </p:nvSpPr>
            <p:spPr>
              <a:xfrm>
                <a:off y="2173153" x="5385800"/>
                <a:ext cy="464399" cx="1884000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2" name="Shape 162"/>
              <p:cNvSpPr/>
              <p:nvPr/>
            </p:nvSpPr>
            <p:spPr>
              <a:xfrm>
                <a:off y="2637553" x="6392683"/>
                <a:ext cy="464399" cx="1884000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3" name="Shape 163"/>
              <p:cNvSpPr/>
              <p:nvPr/>
            </p:nvSpPr>
            <p:spPr>
              <a:xfrm>
                <a:off y="2173153" x="3333000"/>
                <a:ext cy="464399" cx="1884000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4" name="Shape 164"/>
              <p:cNvSpPr/>
              <p:nvPr/>
            </p:nvSpPr>
            <p:spPr>
              <a:xfrm>
                <a:off y="2637553" x="2766717"/>
                <a:ext cy="464399" cx="34868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5" name="Shape 165"/>
              <p:cNvSpPr/>
              <p:nvPr/>
            </p:nvSpPr>
            <p:spPr>
              <a:xfrm>
                <a:off y="2173153" x="7379558"/>
                <a:ext cy="464399" cx="10667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6" name="Shape 166"/>
              <p:cNvSpPr/>
              <p:nvPr/>
            </p:nvSpPr>
            <p:spPr>
              <a:xfrm>
                <a:off y="2637553" x="2376188"/>
                <a:ext cy="464399" cx="164999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7" name="Shape 167"/>
              <p:cNvSpPr/>
              <p:nvPr/>
            </p:nvSpPr>
            <p:spPr>
              <a:xfrm>
                <a:off y="2173153" x="2821025"/>
                <a:ext cy="464399" cx="116099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8" name="Shape 168"/>
              <p:cNvSpPr/>
              <p:nvPr/>
            </p:nvSpPr>
            <p:spPr>
              <a:xfrm>
                <a:off y="4495153" x="4733613"/>
                <a:ext cy="464399" cx="102600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69" name="Shape 169"/>
              <p:cNvSpPr/>
              <p:nvPr/>
            </p:nvSpPr>
            <p:spPr>
              <a:xfrm>
                <a:off y="4959553" x="6636247"/>
                <a:ext cy="464399" cx="183000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70" name="Shape 170"/>
              <p:cNvSpPr/>
              <p:nvPr/>
            </p:nvSpPr>
            <p:spPr>
              <a:xfrm>
                <a:off y="4959553" x="1449000"/>
                <a:ext cy="464399" cx="111299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71" name="Shape 171"/>
              <p:cNvSpPr/>
              <p:nvPr/>
            </p:nvSpPr>
            <p:spPr>
              <a:xfrm>
                <a:off y="5423953" x="3598386"/>
                <a:ext cy="464399" cx="191700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72" name="Shape 172"/>
              <p:cNvSpPr/>
              <p:nvPr/>
            </p:nvSpPr>
            <p:spPr>
              <a:xfrm>
                <a:off y="5423953" x="3988550"/>
                <a:ext cy="464399" cx="138300"/>
              </a:xfrm>
              <a:prstGeom prst="rect">
                <a:avLst/>
              </a:prstGeom>
              <a:solidFill>
                <a:srgbClr val="0000FF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cxnSp>
            <p:nvCxnSpPr>
              <p:cNvPr id="173" name="Shape 173"/>
              <p:cNvCxnSpPr/>
              <p:nvPr/>
            </p:nvCxnSpPr>
            <p:spPr>
              <a:xfrm>
                <a:off y="2637553" x="821525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4" name="Shape 174"/>
              <p:cNvCxnSpPr/>
              <p:nvPr/>
            </p:nvCxnSpPr>
            <p:spPr>
              <a:xfrm>
                <a:off y="5888353" x="799475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5" name="Shape 175"/>
              <p:cNvCxnSpPr/>
              <p:nvPr/>
            </p:nvCxnSpPr>
            <p:spPr>
              <a:xfrm rot="10800000" flipH="1">
                <a:off y="4491553" x="830700"/>
                <a:ext cy="3600" cx="39555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dash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6" name="Shape 176"/>
              <p:cNvCxnSpPr/>
              <p:nvPr/>
            </p:nvCxnSpPr>
            <p:spPr>
              <a:xfrm>
                <a:off y="5423953" x="821525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7" name="Shape 177"/>
              <p:cNvCxnSpPr/>
              <p:nvPr/>
            </p:nvCxnSpPr>
            <p:spPr>
              <a:xfrm>
                <a:off y="4959553" x="821525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8" name="Shape 178"/>
              <p:cNvCxnSpPr/>
              <p:nvPr/>
            </p:nvCxnSpPr>
            <p:spPr>
              <a:xfrm>
                <a:off y="4030753" x="813608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dash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79" name="Shape 179"/>
              <p:cNvCxnSpPr/>
              <p:nvPr/>
            </p:nvCxnSpPr>
            <p:spPr>
              <a:xfrm>
                <a:off y="3566353" x="830700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dash"/>
                <a:round/>
                <a:headEnd w="lg" len="lg" type="none"/>
                <a:tailEnd w="lg" len="lg" type="none"/>
              </a:ln>
            </p:spPr>
          </p:cxnSp>
          <p:cxnSp>
            <p:nvCxnSpPr>
              <p:cNvPr id="180" name="Shape 180"/>
              <p:cNvCxnSpPr/>
              <p:nvPr/>
            </p:nvCxnSpPr>
            <p:spPr>
              <a:xfrm>
                <a:off y="3101953" x="821525"/>
                <a:ext cy="0" cx="7635000"/>
              </a:xfrm>
              <a:prstGeom prst="straightConnector1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  <p:sp>
            <p:nvSpPr>
              <p:cNvPr id="181" name="Shape 181"/>
              <p:cNvSpPr/>
              <p:nvPr/>
            </p:nvSpPr>
            <p:spPr>
              <a:xfrm>
                <a:off y="3101953" x="890350"/>
                <a:ext cy="464399" cx="2990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82" name="Shape 182"/>
              <p:cNvSpPr/>
              <p:nvPr/>
            </p:nvSpPr>
            <p:spPr>
              <a:xfrm>
                <a:off y="2637553" x="2047200"/>
                <a:ext cy="464399" cx="2990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83" name="Shape 183"/>
              <p:cNvSpPr/>
              <p:nvPr/>
            </p:nvSpPr>
            <p:spPr>
              <a:xfrm>
                <a:off y="2637553" x="1341850"/>
                <a:ext cy="464399" cx="2990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sp>
            <p:nvSpPr>
              <p:cNvPr id="184" name="Shape 184"/>
              <p:cNvSpPr/>
              <p:nvPr/>
            </p:nvSpPr>
            <p:spPr>
              <a:xfrm>
                <a:off y="2637553" x="972150"/>
                <a:ext cy="464399" cx="299099"/>
              </a:xfrm>
              <a:prstGeom prst="rect">
                <a:avLst/>
              </a:prstGeom>
              <a:solidFill>
                <a:srgbClr val="CC0000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cxnSp>
            <p:nvCxnSpPr>
              <p:cNvPr id="185" name="Shape 185"/>
              <p:cNvCxnSpPr>
                <a:stCxn id="168" idx="0"/>
              </p:cNvCxnSpPr>
              <p:nvPr/>
            </p:nvCxnSpPr>
            <p:spPr>
              <a:xfrm>
                <a:off y="4495153" x="4784913"/>
                <a:ext cy="0" cx="3671399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none"/>
              </a:ln>
            </p:spPr>
          </p:cxnSp>
        </p:grpSp>
        <p:sp>
          <p:nvSpPr>
            <p:cNvPr id="186" name="Shape 186"/>
            <p:cNvSpPr/>
            <p:nvPr/>
          </p:nvSpPr>
          <p:spPr>
            <a:xfrm>
              <a:off y="2821784" x="1994900"/>
              <a:ext cy="361962" cx="2620551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sp>
        <p:sp>
          <p:nvSpPr>
            <p:cNvPr id="187" name="Shape 187"/>
            <p:cNvSpPr/>
            <p:nvPr/>
          </p:nvSpPr>
          <p:spPr>
            <a:xfrm>
              <a:off y="2821784" x="4615451"/>
              <a:ext cy="382422" cx="254465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8" name="Shape 188"/>
            <p:cNvSpPr/>
            <p:nvPr/>
          </p:nvSpPr>
          <p:spPr>
            <a:xfrm>
              <a:off y="3183746" x="728050"/>
              <a:ext cy="386409" cx="24469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  <p:sp>
          <p:nvSpPr>
            <p:cNvPr id="189" name="Shape 189"/>
            <p:cNvSpPr/>
            <p:nvPr/>
          </p:nvSpPr>
          <p:spPr>
            <a:xfrm>
              <a:off y="3183746" x="3143850"/>
              <a:ext cy="386644" cx="234820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</p:sp>
        <p:sp>
          <p:nvSpPr>
            <p:cNvPr id="190" name="Shape 190"/>
            <p:cNvSpPr/>
            <p:nvPr/>
          </p:nvSpPr>
          <p:spPr>
            <a:xfrm>
              <a:off y="3569196" x="746597"/>
              <a:ext cy="359154" cx="1021255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1" name="Shape 191"/>
            <p:cNvSpPr/>
            <p:nvPr/>
          </p:nvSpPr>
          <p:spPr>
            <a:xfrm>
              <a:off y="3181350" x="5492051"/>
              <a:ext cy="387846" cx="169643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92" name="Shape 192"/>
          <p:cNvSpPr/>
          <p:nvPr/>
        </p:nvSpPr>
        <p:spPr>
          <a:xfrm>
            <a:off y="1578274" x="685800"/>
            <a:ext cy="1308675" cx="1742776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193" name="Shape 193"/>
          <p:cNvSpPr txBox="1"/>
          <p:nvPr/>
        </p:nvSpPr>
        <p:spPr>
          <a:xfrm>
            <a:off y="1578274" x="2567375"/>
            <a:ext cy="457200" cx="4456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8000(W) x 6000(H) x 4(RGBA) x 2(BytePerChannel) = 366 MB</a:t>
            </a:r>
          </a:p>
        </p:txBody>
      </p:sp>
      <p:sp>
        <p:nvSpPr>
          <p:cNvPr id="194" name="Shape 194"/>
          <p:cNvSpPr/>
          <p:nvPr/>
        </p:nvSpPr>
        <p:spPr>
          <a:xfrm>
            <a:off y="2924751" x="525630"/>
            <a:ext cy="3887208" cx="7345385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y="1554325" x="457200"/>
            <a:ext cy="29297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>
                <a:solidFill>
                  <a:srgbClr val="FF0000"/>
                </a:solidFill>
              </a:rPr>
              <a:t>Continuous Memory Address</a:t>
            </a:r>
            <a:r>
              <a:rPr lang="en"/>
              <a:t> is the KEY !!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1 BIG image should be ok, then 2, 3, 4, ... ?</a:t>
            </a:r>
          </a:p>
          <a:p>
            <a:r>
              <a:t/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On 32-bit OS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Limited to </a:t>
            </a:r>
            <a:r>
              <a:rPr b="1" lang="en">
                <a:solidFill>
                  <a:srgbClr val="FF0000"/>
                </a:solidFill>
              </a:rPr>
              <a:t>2G</a:t>
            </a:r>
            <a:r>
              <a:rPr lang="en"/>
              <a:t> user-mode virtual space </a:t>
            </a:r>
          </a:p>
          <a:p>
            <a:pPr rtl="0" lvl="0" indent="457200" marL="457200">
              <a:buNone/>
            </a:pPr>
            <a:r>
              <a:rPr lang="en"/>
              <a:t>per process 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Windows </a:t>
            </a:r>
            <a:r>
              <a:rPr lang="en">
                <a:solidFill>
                  <a:srgbClr val="0000FF"/>
                </a:solidFill>
              </a:rPr>
              <a:t>ASLR (Blue part - dll Image)</a:t>
            </a:r>
          </a:p>
          <a:p>
            <a:pPr rtl="0" lvl="2" indent="-355600" marL="1371600"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0x00000000 &lt;-&gt; 0x10000000</a:t>
            </a:r>
          </a:p>
          <a:p>
            <a:pPr rtl="0" lvl="2" indent="-355600" marL="1371600"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0x50000000 &lt;-&gt; 0x80000000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Does it work on PhD ?</a:t>
            </a:r>
          </a:p>
        </p:txBody>
      </p:sp>
      <p:grpSp>
        <p:nvGrpSpPr>
          <p:cNvPr id="201" name="Shape 201"/>
          <p:cNvGrpSpPr/>
          <p:nvPr/>
        </p:nvGrpSpPr>
        <p:grpSpPr>
          <a:xfrm>
            <a:off y="2780950" x="6309350"/>
            <a:ext cy="3108899" cx="2543124"/>
            <a:chOff y="2171350" x="5449825"/>
            <a:chExt cy="3108899" cx="2543124"/>
          </a:xfrm>
        </p:grpSpPr>
        <p:sp>
          <p:nvSpPr>
            <p:cNvPr id="202" name="Shape 202"/>
            <p:cNvSpPr/>
            <p:nvPr/>
          </p:nvSpPr>
          <p:spPr>
            <a:xfrm>
              <a:off y="2171350" x="5449825"/>
              <a:ext cy="3108899" cx="2541899"/>
            </a:xfrm>
            <a:prstGeom prst="rect">
              <a:avLst/>
            </a:prstGeom>
            <a:solidFill>
              <a:srgbClr val="00FF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cxnSp>
          <p:nvCxnSpPr>
            <p:cNvPr id="203" name="Shape 203"/>
            <p:cNvCxnSpPr/>
            <p:nvPr/>
          </p:nvCxnSpPr>
          <p:spPr>
            <a:xfrm>
              <a:off y="24504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4" name="Shape 204"/>
            <p:cNvCxnSpPr/>
            <p:nvPr/>
          </p:nvCxnSpPr>
          <p:spPr>
            <a:xfrm>
              <a:off y="27552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5" name="Shape 205"/>
            <p:cNvCxnSpPr/>
            <p:nvPr/>
          </p:nvCxnSpPr>
          <p:spPr>
            <a:xfrm>
              <a:off y="30600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6" name="Shape 206"/>
            <p:cNvCxnSpPr/>
            <p:nvPr/>
          </p:nvCxnSpPr>
          <p:spPr>
            <a:xfrm>
              <a:off y="33648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7" name="Shape 207"/>
            <p:cNvCxnSpPr/>
            <p:nvPr/>
          </p:nvCxnSpPr>
          <p:spPr>
            <a:xfrm>
              <a:off y="36696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8" name="Shape 208"/>
            <p:cNvCxnSpPr/>
            <p:nvPr/>
          </p:nvCxnSpPr>
          <p:spPr>
            <a:xfrm>
              <a:off y="39744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09" name="Shape 209"/>
            <p:cNvCxnSpPr/>
            <p:nvPr/>
          </p:nvCxnSpPr>
          <p:spPr>
            <a:xfrm>
              <a:off y="42792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10" name="Shape 210"/>
            <p:cNvCxnSpPr/>
            <p:nvPr/>
          </p:nvCxnSpPr>
          <p:spPr>
            <a:xfrm>
              <a:off y="45840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11" name="Shape 211"/>
            <p:cNvCxnSpPr/>
            <p:nvPr/>
          </p:nvCxnSpPr>
          <p:spPr>
            <a:xfrm>
              <a:off y="4888825" x="5466350"/>
              <a:ext cy="0" cx="2526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</p:grpSp>
      <p:sp>
        <p:nvSpPr>
          <p:cNvPr id="212" name="Shape 212"/>
          <p:cNvSpPr txBox="1"/>
          <p:nvPr/>
        </p:nvSpPr>
        <p:spPr>
          <a:xfrm>
            <a:off y="2375875" x="5625200"/>
            <a:ext cy="457200" cx="168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0x00000000 --&gt;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y="5889850" x="7955325"/>
            <a:ext cy="457200" cx="168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0x80000000</a:t>
            </a:r>
          </a:p>
        </p:txBody>
      </p:sp>
      <p:sp>
        <p:nvSpPr>
          <p:cNvPr id="214" name="Shape 214"/>
          <p:cNvSpPr/>
          <p:nvPr/>
        </p:nvSpPr>
        <p:spPr>
          <a:xfrm>
            <a:off y="4596075" x="72229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5" name="Shape 215"/>
          <p:cNvSpPr/>
          <p:nvPr/>
        </p:nvSpPr>
        <p:spPr>
          <a:xfrm>
            <a:off y="4596075" x="74515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6" name="Shape 216"/>
          <p:cNvSpPr/>
          <p:nvPr/>
        </p:nvSpPr>
        <p:spPr>
          <a:xfrm>
            <a:off y="4596075" x="76039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7" name="Shape 217"/>
          <p:cNvSpPr/>
          <p:nvPr/>
        </p:nvSpPr>
        <p:spPr>
          <a:xfrm>
            <a:off y="5205675" x="74515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8" name="Shape 218"/>
          <p:cNvSpPr/>
          <p:nvPr/>
        </p:nvSpPr>
        <p:spPr>
          <a:xfrm>
            <a:off y="5205675" x="78325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9" name="Shape 219"/>
          <p:cNvSpPr/>
          <p:nvPr/>
        </p:nvSpPr>
        <p:spPr>
          <a:xfrm>
            <a:off y="4900875" x="67657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0" name="Shape 220"/>
          <p:cNvSpPr/>
          <p:nvPr/>
        </p:nvSpPr>
        <p:spPr>
          <a:xfrm>
            <a:off y="5510475" x="81373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1" name="Shape 221"/>
          <p:cNvSpPr/>
          <p:nvPr/>
        </p:nvSpPr>
        <p:spPr>
          <a:xfrm>
            <a:off y="5205675" x="69943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2" name="Shape 222"/>
          <p:cNvSpPr/>
          <p:nvPr/>
        </p:nvSpPr>
        <p:spPr>
          <a:xfrm>
            <a:off y="5205675" x="84421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3" name="Shape 223"/>
          <p:cNvSpPr/>
          <p:nvPr/>
        </p:nvSpPr>
        <p:spPr>
          <a:xfrm>
            <a:off y="2767275" x="6994350"/>
            <a:ext cy="300899" cx="100199"/>
          </a:xfrm>
          <a:prstGeom prst="rect">
            <a:avLst/>
          </a:prstGeom>
          <a:solidFill>
            <a:srgbClr val="0000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4" name="Shape 224"/>
          <p:cNvSpPr txBox="1"/>
          <p:nvPr/>
        </p:nvSpPr>
        <p:spPr>
          <a:xfrm>
            <a:off y="4411600" x="457200"/>
            <a:ext cy="457200" cx="5536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2000" lang="en">
                <a:latin typeface="Times New Roman"/>
                <a:ea typeface="Times New Roman"/>
                <a:cs typeface="Times New Roman"/>
                <a:sym typeface="Times New Roman"/>
              </a:rPr>
              <a:t>You get almost </a:t>
            </a:r>
            <a:r>
              <a:rPr b="1" sz="2000" lang="en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1G</a:t>
            </a:r>
            <a:r>
              <a:rPr sz="2000" lang="en">
                <a:latin typeface="Times New Roman"/>
                <a:ea typeface="Times New Roman"/>
                <a:cs typeface="Times New Roman"/>
                <a:sym typeface="Times New Roman"/>
              </a:rPr>
              <a:t> continuous memory space, until </a:t>
            </a:r>
            <a:r>
              <a:rPr sz="2000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occupy the </a:t>
            </a:r>
            <a:r>
              <a:rPr b="1" sz="2000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</a:t>
            </a:r>
            <a:r>
              <a:rPr sz="2000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won't return to OS.</a:t>
            </a:r>
          </a:p>
          <a:p>
            <a:pPr rtl="0" lvl="0" indent="-3556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2000" lang="en">
                <a:latin typeface="Times New Roman"/>
                <a:ea typeface="Times New Roman"/>
                <a:cs typeface="Times New Roman"/>
                <a:sym typeface="Times New Roman"/>
              </a:rPr>
              <a:t>On 64-bit OS</a:t>
            </a:r>
          </a:p>
          <a:p>
            <a:pPr rtl="0" lvl="1" indent="-355600" marL="914400"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000" lang="en">
                <a:latin typeface="Times New Roman"/>
                <a:ea typeface="Times New Roman"/>
                <a:cs typeface="Times New Roman"/>
                <a:sym typeface="Times New Roman"/>
              </a:rPr>
              <a:t>8TB user-mode by default</a:t>
            </a:r>
          </a:p>
          <a:p>
            <a:pPr rtl="0" lvl="2" indent="-355600" marL="1371600">
              <a:buClr>
                <a:srgbClr val="000000"/>
              </a:buClr>
              <a:buSzPct val="100000"/>
              <a:buFont typeface="Wingdings"/>
              <a:buChar char="§"/>
            </a:pPr>
            <a:r>
              <a:rPr sz="2000" lang="en">
                <a:latin typeface="Times New Roman"/>
                <a:ea typeface="Times New Roman"/>
                <a:cs typeface="Times New Roman"/>
                <a:sym typeface="Times New Roman"/>
              </a:rPr>
              <a:t>Physical memory size is what you need to concern.</a:t>
            </a:r>
          </a:p>
        </p:txBody>
      </p:sp>
      <p:sp>
        <p:nvSpPr>
          <p:cNvPr id="225" name="Shape 225"/>
          <p:cNvSpPr/>
          <p:nvPr/>
        </p:nvSpPr>
        <p:spPr>
          <a:xfrm>
            <a:off y="2767275" x="76039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6" name="Shape 226"/>
          <p:cNvSpPr/>
          <p:nvPr/>
        </p:nvSpPr>
        <p:spPr>
          <a:xfrm>
            <a:off y="2767275" x="77563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7" name="Shape 227"/>
          <p:cNvSpPr/>
          <p:nvPr/>
        </p:nvSpPr>
        <p:spPr>
          <a:xfrm>
            <a:off y="2767275" x="80611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8" name="Shape 228"/>
          <p:cNvSpPr/>
          <p:nvPr/>
        </p:nvSpPr>
        <p:spPr>
          <a:xfrm>
            <a:off y="3072075" x="79087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9" name="Shape 229"/>
          <p:cNvSpPr/>
          <p:nvPr/>
        </p:nvSpPr>
        <p:spPr>
          <a:xfrm>
            <a:off y="3072075" x="82135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0" name="Shape 230"/>
          <p:cNvSpPr/>
          <p:nvPr/>
        </p:nvSpPr>
        <p:spPr>
          <a:xfrm>
            <a:off y="3072075" x="83659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1" name="Shape 231"/>
          <p:cNvSpPr/>
          <p:nvPr/>
        </p:nvSpPr>
        <p:spPr>
          <a:xfrm>
            <a:off y="3072075" x="85183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2" name="Shape 232"/>
          <p:cNvSpPr/>
          <p:nvPr/>
        </p:nvSpPr>
        <p:spPr>
          <a:xfrm>
            <a:off y="3072075" x="74515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3" name="Shape 233"/>
          <p:cNvSpPr/>
          <p:nvPr/>
        </p:nvSpPr>
        <p:spPr>
          <a:xfrm>
            <a:off y="3072075" x="70705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4" name="Shape 234"/>
          <p:cNvSpPr/>
          <p:nvPr/>
        </p:nvSpPr>
        <p:spPr>
          <a:xfrm>
            <a:off y="3072075" x="65371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5" name="Shape 235"/>
          <p:cNvSpPr/>
          <p:nvPr/>
        </p:nvSpPr>
        <p:spPr>
          <a:xfrm>
            <a:off y="3376875" x="76039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6" name="Shape 236"/>
          <p:cNvSpPr/>
          <p:nvPr/>
        </p:nvSpPr>
        <p:spPr>
          <a:xfrm>
            <a:off y="3681675" x="66895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7" name="Shape 237"/>
          <p:cNvSpPr/>
          <p:nvPr/>
        </p:nvSpPr>
        <p:spPr>
          <a:xfrm>
            <a:off y="3376875" x="83659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8" name="Shape 238"/>
          <p:cNvSpPr/>
          <p:nvPr/>
        </p:nvSpPr>
        <p:spPr>
          <a:xfrm>
            <a:off y="3376875" x="81373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9" name="Shape 239"/>
          <p:cNvSpPr/>
          <p:nvPr/>
        </p:nvSpPr>
        <p:spPr>
          <a:xfrm>
            <a:off y="3681675" x="6994350"/>
            <a:ext cy="300899" cx="100199"/>
          </a:xfrm>
          <a:prstGeom prst="rect">
            <a:avLst/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/>
              <a:t>Imagine there's a </a:t>
            </a:r>
            <a:r>
              <a:rPr b="1" sz="3000" lang="en"/>
              <a:t>PyBank</a:t>
            </a:r>
            <a:r>
              <a:rPr sz="2400" lang="en"/>
              <a:t>, and you wanna get mortgage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Python Memory Management</a:t>
            </a:r>
          </a:p>
        </p:txBody>
      </p:sp>
      <p:sp>
        <p:nvSpPr>
          <p:cNvPr id="246" name="Shape 246"/>
          <p:cNvSpPr/>
          <p:nvPr/>
        </p:nvSpPr>
        <p:spPr>
          <a:xfrm flipH="1">
            <a:off y="3441510" x="7207257"/>
            <a:ext cy="1907802" cx="187326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7" name="Shape 247"/>
          <p:cNvSpPr/>
          <p:nvPr/>
        </p:nvSpPr>
        <p:spPr>
          <a:xfrm>
            <a:off y="3442550" x="766200"/>
            <a:ext cy="2006600" cx="20066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48" name="Shape 248"/>
          <p:cNvSpPr/>
          <p:nvPr/>
        </p:nvSpPr>
        <p:spPr>
          <a:xfrm flipH="1">
            <a:off y="2570600" x="198696"/>
            <a:ext cy="857699" cx="14960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sz="2000" lang="en"/>
              <a:t>Trick or Treat </a:t>
            </a:r>
          </a:p>
        </p:txBody>
      </p:sp>
      <p:sp>
        <p:nvSpPr>
          <p:cNvPr id="249" name="Shape 249"/>
          <p:cNvSpPr/>
          <p:nvPr/>
        </p:nvSpPr>
        <p:spPr>
          <a:xfrm>
            <a:off y="2570600" x="2004996"/>
            <a:ext cy="857699" cx="12137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sz="2400" lang="en"/>
              <a:t>......</a:t>
            </a:r>
          </a:p>
        </p:txBody>
      </p:sp>
      <p:cxnSp>
        <p:nvCxnSpPr>
          <p:cNvPr id="250" name="Shape 250"/>
          <p:cNvCxnSpPr/>
          <p:nvPr/>
        </p:nvCxnSpPr>
        <p:spPr>
          <a:xfrm>
            <a:off y="2077475" x="3627150"/>
            <a:ext cy="4752900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dash"/>
            <a:round/>
            <a:headEnd w="lg" len="lg" type="none"/>
            <a:tailEnd w="lg" len="lg" type="none"/>
          </a:ln>
        </p:spPr>
      </p:cxnSp>
      <p:sp>
        <p:nvSpPr>
          <p:cNvPr id="251" name="Shape 251"/>
          <p:cNvSpPr/>
          <p:nvPr/>
        </p:nvSpPr>
        <p:spPr>
          <a:xfrm>
            <a:off y="2493175" x="4154100"/>
            <a:ext cy="3593492" cx="25356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252" name="Shape 252"/>
          <p:cNvSpPr/>
          <p:nvPr/>
        </p:nvSpPr>
        <p:spPr>
          <a:xfrm flipH="1">
            <a:off y="2723000" x="351096"/>
            <a:ext cy="857699" cx="14960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sz="2000" lang="en"/>
              <a:t>$240, please ~</a:t>
            </a:r>
          </a:p>
        </p:txBody>
      </p:sp>
      <p:sp>
        <p:nvSpPr>
          <p:cNvPr id="253" name="Shape 253"/>
          <p:cNvSpPr/>
          <p:nvPr/>
        </p:nvSpPr>
        <p:spPr>
          <a:xfrm>
            <a:off y="2723000" x="2157396"/>
            <a:ext cy="857699" cx="12137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sz="2000" lang="en"/>
              <a:t>sure !</a:t>
            </a:r>
          </a:p>
        </p:txBody>
      </p:sp>
      <p:cxnSp>
        <p:nvCxnSpPr>
          <p:cNvPr id="254" name="Shape 254"/>
          <p:cNvCxnSpPr/>
          <p:nvPr/>
        </p:nvCxnSpPr>
        <p:spPr>
          <a:xfrm rot="10800000" flipH="1">
            <a:off y="3053325" x="2801425"/>
            <a:ext cy="896999" cx="1416600"/>
          </a:xfrm>
          <a:prstGeom prst="straightConnector1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5" name="Shape 255"/>
          <p:cNvCxnSpPr/>
          <p:nvPr/>
        </p:nvCxnSpPr>
        <p:spPr>
          <a:xfrm rot="10800000" flipH="1">
            <a:off y="3367875" x="2769950"/>
            <a:ext cy="802799" cx="2549700"/>
          </a:xfrm>
          <a:prstGeom prst="straightConnector1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6" name="Shape 256"/>
          <p:cNvCxnSpPr/>
          <p:nvPr/>
        </p:nvCxnSpPr>
        <p:spPr>
          <a:xfrm>
            <a:off y="4391000" x="2769950"/>
            <a:ext cy="362100" cx="2911499"/>
          </a:xfrm>
          <a:prstGeom prst="straightConnector1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7" name="Shape 257"/>
          <p:cNvCxnSpPr/>
          <p:nvPr/>
        </p:nvCxnSpPr>
        <p:spPr>
          <a:xfrm>
            <a:off y="4579875" x="2754225"/>
            <a:ext cy="424799" cx="1825800"/>
          </a:xfrm>
          <a:prstGeom prst="straightConnector1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8" name="Shape 258"/>
          <p:cNvCxnSpPr/>
          <p:nvPr/>
        </p:nvCxnSpPr>
        <p:spPr>
          <a:xfrm>
            <a:off y="3566575" x="6669875"/>
            <a:ext cy="222300" cx="564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9" name="Shape 259"/>
          <p:cNvCxnSpPr/>
          <p:nvPr/>
        </p:nvCxnSpPr>
        <p:spPr>
          <a:xfrm>
            <a:off y="3795175" x="6669875"/>
            <a:ext cy="222300" cx="564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60" name="Shape 260"/>
          <p:cNvCxnSpPr/>
          <p:nvPr/>
        </p:nvCxnSpPr>
        <p:spPr>
          <a:xfrm>
            <a:off y="4023775" x="6669875"/>
            <a:ext cy="222300" cx="564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61" name="Shape 261"/>
          <p:cNvCxnSpPr/>
          <p:nvPr/>
        </p:nvCxnSpPr>
        <p:spPr>
          <a:xfrm>
            <a:off y="4252375" x="6669875"/>
            <a:ext cy="222300" cx="564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/>
              <a:t>/trunk/Objects/obmalloc.c</a:t>
            </a:r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PMM - Allocator 四大天王</a:t>
            </a:r>
          </a:p>
        </p:txBody>
      </p:sp>
      <p:sp>
        <p:nvSpPr>
          <p:cNvPr id="268" name="Shape 268"/>
          <p:cNvSpPr/>
          <p:nvPr/>
        </p:nvSpPr>
        <p:spPr>
          <a:xfrm>
            <a:off y="2422766" x="219959"/>
            <a:ext cy="3819689" cx="87287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9" name="Shape 269"/>
          <p:cNvSpPr/>
          <p:nvPr/>
        </p:nvSpPr>
        <p:spPr>
          <a:xfrm>
            <a:off y="3629400" x="211425"/>
            <a:ext cy="775199" cx="8685899"/>
          </a:xfrm>
          <a:prstGeom prst="roundRect">
            <a:avLst>
              <a:gd fmla="val 16667" name="adj"/>
            </a:avLst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70" name="Shape 270"/>
          <p:cNvSpPr txBox="1"/>
          <p:nvPr/>
        </p:nvSpPr>
        <p:spPr>
          <a:xfrm>
            <a:off y="3629400" x="5395317"/>
            <a:ext cy="457200" cx="3411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>
                <a:solidFill>
                  <a:srgbClr val="FF0000"/>
                </a:solidFill>
              </a:rPr>
              <a:t>PyObject_New/PyObject_Del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3600" lang="en"/>
              <a:t>Inside the PyBank - PyObject Allocator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y="2147350" x="727050"/>
            <a:ext cy="4470300" cx="1792000"/>
            <a:chOff y="2147350" x="727050"/>
            <a:chExt cy="4470300" cx="1792000"/>
          </a:xfrm>
        </p:grpSpPr>
        <p:sp>
          <p:nvSpPr>
            <p:cNvPr id="277" name="Shape 277"/>
            <p:cNvSpPr/>
            <p:nvPr/>
          </p:nvSpPr>
          <p:spPr>
            <a:xfrm>
              <a:off y="2147350" x="727050"/>
              <a:ext cy="4470300" cx="17904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buNone/>
              </a:pPr>
              <a:r>
                <a:rPr lang="en"/>
                <a:t>Free</a:t>
              </a:r>
            </a:p>
          </p:txBody>
        </p:sp>
        <p:cxnSp>
          <p:nvCxnSpPr>
            <p:cNvPr id="278" name="Shape 278"/>
            <p:cNvCxnSpPr/>
            <p:nvPr/>
          </p:nvCxnSpPr>
          <p:spPr>
            <a:xfrm>
              <a:off y="6076125" x="731300"/>
              <a:ext cy="0" cx="13164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79" name="Shape 279"/>
            <p:cNvCxnSpPr/>
            <p:nvPr/>
          </p:nvCxnSpPr>
          <p:spPr>
            <a:xfrm>
              <a:off y="5466525" x="731300"/>
              <a:ext cy="0" cx="13164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80" name="Shape 280"/>
            <p:cNvCxnSpPr/>
            <p:nvPr/>
          </p:nvCxnSpPr>
          <p:spPr>
            <a:xfrm>
              <a:off y="4247325" x="731300"/>
              <a:ext cy="0" cx="13164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281" name="Shape 281"/>
            <p:cNvCxnSpPr/>
            <p:nvPr/>
          </p:nvCxnSpPr>
          <p:spPr>
            <a:xfrm>
              <a:off y="4856925" x="731300"/>
              <a:ext cy="0" cx="13164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282" name="Shape 282"/>
            <p:cNvSpPr/>
            <p:nvPr/>
          </p:nvSpPr>
          <p:spPr>
            <a:xfrm>
              <a:off y="6205574" x="1183100"/>
              <a:ext cy="315299" cx="4128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1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y="4357283" x="1029575"/>
              <a:ext cy="412800" cx="7053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255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y="5545421" x="992350"/>
              <a:ext cy="404100" cx="7407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110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y="4929115" x="1015400"/>
              <a:ext cy="430500" cx="6431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14</a:t>
              </a:r>
            </a:p>
          </p:txBody>
        </p:sp>
        <p:cxnSp>
          <p:nvCxnSpPr>
            <p:cNvPr id="286" name="Shape 286"/>
            <p:cNvCxnSpPr/>
            <p:nvPr/>
          </p:nvCxnSpPr>
          <p:spPr>
            <a:xfrm rot="10800000" flipH="1">
              <a:off y="5671800" x="2080150"/>
              <a:ext cy="422399" cx="438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287" name="Shape 287"/>
            <p:cNvCxnSpPr/>
            <p:nvPr/>
          </p:nvCxnSpPr>
          <p:spPr>
            <a:xfrm rot="10800000" flipH="1">
              <a:off y="5062200" x="2080150"/>
              <a:ext cy="422399" cx="438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288" name="Shape 288"/>
            <p:cNvCxnSpPr/>
            <p:nvPr/>
          </p:nvCxnSpPr>
          <p:spPr>
            <a:xfrm rot="10800000" flipH="1">
              <a:off y="4452600" x="2080150"/>
              <a:ext cy="422399" cx="438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289" name="Shape 289"/>
            <p:cNvCxnSpPr/>
            <p:nvPr/>
          </p:nvCxnSpPr>
          <p:spPr>
            <a:xfrm rot="10800000" flipH="1">
              <a:off y="3843000" x="2080150"/>
              <a:ext cy="422399" cx="438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</p:grpSp>
      <p:sp>
        <p:nvSpPr>
          <p:cNvPr id="290" name="Shape 290"/>
          <p:cNvSpPr/>
          <p:nvPr/>
        </p:nvSpPr>
        <p:spPr>
          <a:xfrm>
            <a:off y="5272675" x="6646375"/>
            <a:ext cy="622499" cx="40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14</a:t>
            </a:r>
          </a:p>
        </p:txBody>
      </p:sp>
      <p:sp>
        <p:nvSpPr>
          <p:cNvPr id="291" name="Shape 291"/>
          <p:cNvSpPr/>
          <p:nvPr/>
        </p:nvSpPr>
        <p:spPr>
          <a:xfrm>
            <a:off y="5272675" x="6189175"/>
            <a:ext cy="622499" cx="40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14</a:t>
            </a:r>
          </a:p>
        </p:txBody>
      </p:sp>
      <p:sp>
        <p:nvSpPr>
          <p:cNvPr id="292" name="Shape 292"/>
          <p:cNvSpPr/>
          <p:nvPr/>
        </p:nvSpPr>
        <p:spPr>
          <a:xfrm>
            <a:off y="5501275" x="6036775"/>
            <a:ext cy="622499" cx="40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14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 flipH="1">
            <a:off y="5777365" x="5329525"/>
            <a:ext cy="682799" cx="690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94" name="Shape 294"/>
          <p:cNvSpPr/>
          <p:nvPr/>
        </p:nvSpPr>
        <p:spPr>
          <a:xfrm>
            <a:off y="5501275" x="6493975"/>
            <a:ext cy="622499" cx="40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14</a:t>
            </a:r>
          </a:p>
        </p:txBody>
      </p:sp>
      <p:sp>
        <p:nvSpPr>
          <p:cNvPr id="295" name="Shape 295"/>
          <p:cNvSpPr/>
          <p:nvPr/>
        </p:nvSpPr>
        <p:spPr>
          <a:xfrm>
            <a:off y="5969215" x="5339425"/>
            <a:ext cy="515700" cx="20475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4096元</a:t>
            </a:r>
          </a:p>
        </p:txBody>
      </p:sp>
      <p:cxnSp>
        <p:nvCxnSpPr>
          <p:cNvPr id="296" name="Shape 296"/>
          <p:cNvCxnSpPr/>
          <p:nvPr/>
        </p:nvCxnSpPr>
        <p:spPr>
          <a:xfrm rot="10800000" flipH="1">
            <a:off y="4485265" x="7386925"/>
            <a:ext cy="1517700" cx="1517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297" name="Shape 297"/>
          <p:cNvCxnSpPr/>
          <p:nvPr/>
        </p:nvCxnSpPr>
        <p:spPr>
          <a:xfrm rot="10800000" flipH="1">
            <a:off y="4952024" x="7386925"/>
            <a:ext cy="1529400" cx="1529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298" name="Shape 298"/>
          <p:cNvCxnSpPr/>
          <p:nvPr/>
        </p:nvCxnSpPr>
        <p:spPr>
          <a:xfrm rot="10800000" flipH="1">
            <a:off y="4447765" x="5329525"/>
            <a:ext cy="1555200" cx="1555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299" name="Shape 299"/>
          <p:cNvCxnSpPr/>
          <p:nvPr/>
        </p:nvCxnSpPr>
        <p:spPr>
          <a:xfrm flipH="1">
            <a:off y="4461125" x="6865624"/>
            <a:ext cy="471300" cx="16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00" name="Shape 300"/>
          <p:cNvCxnSpPr/>
          <p:nvPr/>
        </p:nvCxnSpPr>
        <p:spPr>
          <a:xfrm>
            <a:off y="4461125" x="8042325"/>
            <a:ext cy="0" cx="870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01" name="Shape 301"/>
          <p:cNvCxnSpPr/>
          <p:nvPr/>
        </p:nvCxnSpPr>
        <p:spPr>
          <a:xfrm>
            <a:off y="4461125" x="8929475"/>
            <a:ext cy="5036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02" name="Shape 302"/>
          <p:cNvCxnSpPr/>
          <p:nvPr/>
        </p:nvCxnSpPr>
        <p:spPr>
          <a:xfrm rot="10800000">
            <a:off y="4916175" x="7617400"/>
            <a:ext cy="0" cx="873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03" name="Shape 303"/>
          <p:cNvCxnSpPr/>
          <p:nvPr/>
        </p:nvCxnSpPr>
        <p:spPr>
          <a:xfrm rot="10800000" flipH="1">
            <a:off y="4862949" x="6459300"/>
            <a:ext cy="394500" cx="399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04" name="Shape 304"/>
          <p:cNvSpPr/>
          <p:nvPr/>
        </p:nvSpPr>
        <p:spPr>
          <a:xfrm>
            <a:off y="3824875" x="6874975"/>
            <a:ext cy="622499" cx="5378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110</a:t>
            </a:r>
          </a:p>
        </p:txBody>
      </p:sp>
      <p:sp>
        <p:nvSpPr>
          <p:cNvPr id="305" name="Shape 305"/>
          <p:cNvSpPr/>
          <p:nvPr/>
        </p:nvSpPr>
        <p:spPr>
          <a:xfrm>
            <a:off y="3824875" x="6265375"/>
            <a:ext cy="622499" cx="5378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110</a:t>
            </a:r>
          </a:p>
        </p:txBody>
      </p:sp>
      <p:sp>
        <p:nvSpPr>
          <p:cNvPr id="306" name="Shape 306"/>
          <p:cNvSpPr/>
          <p:nvPr/>
        </p:nvSpPr>
        <p:spPr>
          <a:xfrm>
            <a:off y="4053475" x="6112975"/>
            <a:ext cy="622499" cx="5378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110</a:t>
            </a:r>
          </a:p>
        </p:txBody>
      </p:sp>
      <p:cxnSp>
        <p:nvCxnSpPr>
          <p:cNvPr id="307" name="Shape 307"/>
          <p:cNvCxnSpPr/>
          <p:nvPr/>
        </p:nvCxnSpPr>
        <p:spPr>
          <a:xfrm rot="10800000" flipH="1">
            <a:off y="4329565" x="5405725"/>
            <a:ext cy="682799" cx="690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08" name="Shape 308"/>
          <p:cNvSpPr/>
          <p:nvPr/>
        </p:nvSpPr>
        <p:spPr>
          <a:xfrm>
            <a:off y="4053475" x="6722575"/>
            <a:ext cy="622499" cx="5378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110</a:t>
            </a:r>
          </a:p>
        </p:txBody>
      </p:sp>
      <p:sp>
        <p:nvSpPr>
          <p:cNvPr id="309" name="Shape 309"/>
          <p:cNvSpPr/>
          <p:nvPr/>
        </p:nvSpPr>
        <p:spPr>
          <a:xfrm>
            <a:off y="4521415" x="5415625"/>
            <a:ext cy="515700" cx="20475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/>
              <a:t>4096</a:t>
            </a:r>
            <a:r>
              <a:rPr lang="en"/>
              <a:t>元</a:t>
            </a:r>
          </a:p>
        </p:txBody>
      </p:sp>
      <p:cxnSp>
        <p:nvCxnSpPr>
          <p:cNvPr id="310" name="Shape 310"/>
          <p:cNvCxnSpPr/>
          <p:nvPr/>
        </p:nvCxnSpPr>
        <p:spPr>
          <a:xfrm rot="10800000" flipH="1">
            <a:off y="3037465" x="7463125"/>
            <a:ext cy="1517700" cx="1517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1" name="Shape 311"/>
          <p:cNvCxnSpPr/>
          <p:nvPr/>
        </p:nvCxnSpPr>
        <p:spPr>
          <a:xfrm rot="10800000" flipH="1">
            <a:off y="3504224" x="7463125"/>
            <a:ext cy="1529400" cx="1529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2" name="Shape 312"/>
          <p:cNvCxnSpPr/>
          <p:nvPr/>
        </p:nvCxnSpPr>
        <p:spPr>
          <a:xfrm rot="10800000" flipH="1">
            <a:off y="2999965" x="5405725"/>
            <a:ext cy="1555200" cx="1555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3" name="Shape 313"/>
          <p:cNvCxnSpPr/>
          <p:nvPr/>
        </p:nvCxnSpPr>
        <p:spPr>
          <a:xfrm flipH="1">
            <a:off y="3013325" x="6941824"/>
            <a:ext cy="471300" cx="16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4" name="Shape 314"/>
          <p:cNvCxnSpPr/>
          <p:nvPr/>
        </p:nvCxnSpPr>
        <p:spPr>
          <a:xfrm rot="10800000" flipH="1">
            <a:off y="3013299" x="7909750"/>
            <a:ext cy="12300" cx="1079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5" name="Shape 315"/>
          <p:cNvCxnSpPr/>
          <p:nvPr/>
        </p:nvCxnSpPr>
        <p:spPr>
          <a:xfrm>
            <a:off y="3013325" x="9005675"/>
            <a:ext cy="5036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y="3457274" x="6957999"/>
            <a:ext cy="11100" cx="1608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7" name="Shape 317"/>
          <p:cNvCxnSpPr/>
          <p:nvPr/>
        </p:nvCxnSpPr>
        <p:spPr>
          <a:xfrm rot="10800000" flipH="1">
            <a:off y="3415149" x="6535500"/>
            <a:ext cy="394500" cx="399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8" name="Shape 318"/>
          <p:cNvCxnSpPr/>
          <p:nvPr/>
        </p:nvCxnSpPr>
        <p:spPr>
          <a:xfrm>
            <a:off y="2108950" x="3336525"/>
            <a:ext cy="0" cx="393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19" name="Shape 319"/>
          <p:cNvCxnSpPr/>
          <p:nvPr/>
        </p:nvCxnSpPr>
        <p:spPr>
          <a:xfrm flipH="1">
            <a:off y="2124675" x="3068925"/>
            <a:ext cy="503699" cx="472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20" name="Shape 320"/>
          <p:cNvCxnSpPr/>
          <p:nvPr/>
        </p:nvCxnSpPr>
        <p:spPr>
          <a:xfrm>
            <a:off y="2644050" x="2806425"/>
            <a:ext cy="0" cx="440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21" name="Shape 321"/>
          <p:cNvCxnSpPr/>
          <p:nvPr/>
        </p:nvCxnSpPr>
        <p:spPr>
          <a:xfrm>
            <a:off y="2297800" x="3336525"/>
            <a:ext cy="4091999" cx="15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22" name="Shape 322"/>
          <p:cNvCxnSpPr/>
          <p:nvPr/>
        </p:nvCxnSpPr>
        <p:spPr>
          <a:xfrm>
            <a:off y="6071350" x="3412725"/>
            <a:ext cy="0" cx="3936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23" name="Shape 323"/>
          <p:cNvCxnSpPr/>
          <p:nvPr/>
        </p:nvCxnSpPr>
        <p:spPr>
          <a:xfrm flipH="1">
            <a:off y="6087075" x="3145125"/>
            <a:ext cy="503699" cx="472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24" name="Shape 324"/>
          <p:cNvCxnSpPr/>
          <p:nvPr/>
        </p:nvCxnSpPr>
        <p:spPr>
          <a:xfrm>
            <a:off y="6606450" x="2882625"/>
            <a:ext cy="0" cx="440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25" name="Shape 325"/>
          <p:cNvSpPr txBox="1"/>
          <p:nvPr/>
        </p:nvSpPr>
        <p:spPr>
          <a:xfrm>
            <a:off y="3810250" x="3341426"/>
            <a:ext cy="457200" cx="25631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262,144 / 4096 </a:t>
            </a:r>
          </a:p>
          <a:p>
            <a:pPr>
              <a:buNone/>
            </a:pPr>
            <a:r>
              <a:rPr sz="2400" lang="en"/>
              <a:t>= </a:t>
            </a:r>
            <a:r>
              <a:rPr b="1" sz="2400" lang="en"/>
              <a:t>64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y="1468790" x="1159313"/>
            <a:ext cy="585599" cx="1289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3000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儲櫃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y="5291125" x="7117900"/>
            <a:ext cy="585599" cx="1289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3000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錢袋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y="5094450" x="4746775"/>
            <a:ext cy="585599" cx="1289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3000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抽屜</a:t>
            </a:r>
          </a:p>
        </p:txBody>
      </p:sp>
      <p:cxnSp>
        <p:nvCxnSpPr>
          <p:cNvPr id="329" name="Shape 329"/>
          <p:cNvCxnSpPr/>
          <p:nvPr/>
        </p:nvCxnSpPr>
        <p:spPr>
          <a:xfrm>
            <a:off y="4875200" x="2694225"/>
            <a:ext cy="1348800" cx="25211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triangle"/>
            <a:tailEnd w="lg" len="lg" type="triangle"/>
          </a:ln>
        </p:spPr>
      </p:cxnSp>
      <p:cxnSp>
        <p:nvCxnSpPr>
          <p:cNvPr id="330" name="Shape 330"/>
          <p:cNvCxnSpPr/>
          <p:nvPr/>
        </p:nvCxnSpPr>
        <p:spPr>
          <a:xfrm rot="10800000" flipH="1">
            <a:off y="4754600" x="2694225"/>
            <a:ext cy="653999" cx="25068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triangle"/>
            <a:tailEnd w="lg" len="lg" type="triangle"/>
          </a:ln>
        </p:spPr>
      </p:cxnSp>
      <p:sp>
        <p:nvSpPr>
          <p:cNvPr id="331" name="Shape 331"/>
          <p:cNvSpPr txBox="1"/>
          <p:nvPr/>
        </p:nvSpPr>
        <p:spPr>
          <a:xfrm>
            <a:off y="2150700" x="1029475"/>
            <a:ext cy="457200" cx="1374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26萬2144元</a:t>
            </a:r>
          </a:p>
        </p:txBody>
      </p:sp>
      <p:cxnSp>
        <p:nvCxnSpPr>
          <p:cNvPr id="332" name="Shape 332"/>
          <p:cNvCxnSpPr/>
          <p:nvPr/>
        </p:nvCxnSpPr>
        <p:spPr>
          <a:xfrm rot="10800000" flipH="1">
            <a:off y="1800865" x="5481925"/>
            <a:ext cy="1535099" cx="1563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33" name="Shape 333"/>
          <p:cNvSpPr/>
          <p:nvPr/>
        </p:nvSpPr>
        <p:spPr>
          <a:xfrm>
            <a:off y="2845015" x="5491825"/>
            <a:ext cy="515700" cx="20475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/>
              <a:t>4096</a:t>
            </a:r>
            <a:r>
              <a:rPr lang="en"/>
              <a:t>元</a:t>
            </a:r>
          </a:p>
        </p:txBody>
      </p:sp>
      <p:cxnSp>
        <p:nvCxnSpPr>
          <p:cNvPr id="334" name="Shape 334"/>
          <p:cNvCxnSpPr/>
          <p:nvPr/>
        </p:nvCxnSpPr>
        <p:spPr>
          <a:xfrm rot="10800000" flipH="1">
            <a:off y="1361065" x="7539325"/>
            <a:ext cy="1517700" cx="1517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35" name="Shape 335"/>
          <p:cNvCxnSpPr/>
          <p:nvPr/>
        </p:nvCxnSpPr>
        <p:spPr>
          <a:xfrm rot="10800000" flipH="1">
            <a:off y="1827824" x="7539325"/>
            <a:ext cy="1529400" cx="1529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36" name="Shape 336"/>
          <p:cNvCxnSpPr/>
          <p:nvPr/>
        </p:nvCxnSpPr>
        <p:spPr>
          <a:xfrm rot="10800000" flipH="1">
            <a:off y="1323565" x="5481925"/>
            <a:ext cy="1555200" cx="1555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37" name="Shape 337"/>
          <p:cNvCxnSpPr/>
          <p:nvPr/>
        </p:nvCxnSpPr>
        <p:spPr>
          <a:xfrm flipH="1">
            <a:off y="1336925" x="7018024"/>
            <a:ext cy="471300" cx="16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38" name="Shape 338"/>
          <p:cNvCxnSpPr/>
          <p:nvPr/>
        </p:nvCxnSpPr>
        <p:spPr>
          <a:xfrm>
            <a:off y="1336925" x="7034225"/>
            <a:ext cy="0" cx="20313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39" name="Shape 339"/>
          <p:cNvCxnSpPr/>
          <p:nvPr/>
        </p:nvCxnSpPr>
        <p:spPr>
          <a:xfrm rot="10800000">
            <a:off y="1780874" x="7034199"/>
            <a:ext cy="11100" cx="1608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40" name="Shape 340"/>
          <p:cNvCxnSpPr/>
          <p:nvPr/>
        </p:nvCxnSpPr>
        <p:spPr>
          <a:xfrm flipH="1">
            <a:off y="1383125" x="9047949"/>
            <a:ext cy="504299" cx="14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41" name="Shape 341"/>
          <p:cNvSpPr txBox="1"/>
          <p:nvPr/>
        </p:nvSpPr>
        <p:spPr>
          <a:xfrm>
            <a:off y="2194245" x="6499375"/>
            <a:ext cy="457200" cx="1289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>
                <a:solidFill>
                  <a:srgbClr val="0000FF"/>
                </a:solidFill>
              </a:rPr>
              <a:t>滿抽屜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y="15240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/>
              <a:t>蟒銀存款 : 21億4748萬3648元 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1800" lang="en"/>
              <a:t>小額放款部 (&lt; 256 元)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1800" lang="en"/>
              <a:t>大額放款部 (&gt; 256 元)</a:t>
            </a:r>
          </a:p>
          <a:p>
            <a:pPr rtl="0" lvl="0" indent="-3429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/>
              <a:t>取款步驟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1800" lang="en"/>
              <a:t>告知銀行, 大額 or 小額 - 兜幾 ?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1800" lang="en"/>
              <a:t>小額</a:t>
            </a:r>
          </a:p>
          <a:p>
            <a:pPr rtl="0" lvl="2" indent="-3429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檢查(</a:t>
            </a:r>
            <a:r>
              <a:rPr b="1" sz="1800" lang="en"/>
              <a:t>放款儲櫃中的特定抽屜)</a:t>
            </a:r>
            <a:r>
              <a:rPr sz="1800" lang="en"/>
              <a:t>裡找尋是否有剩餘符合的</a:t>
            </a:r>
            <a:r>
              <a:rPr b="1" sz="1800" lang="en"/>
              <a:t>指定金額錢袋</a:t>
            </a:r>
          </a:p>
          <a:p>
            <a:pPr rtl="0" lvl="3" indent="-342900" marL="18288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/>
              <a:t>有, 從剩餘的指定金額錢袋中拿一袋給你</a:t>
            </a:r>
          </a:p>
          <a:p>
            <a:pPr rtl="0" lvl="3" indent="-342900" marL="18288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/>
              <a:t>沒有</a:t>
            </a:r>
          </a:p>
          <a:p>
            <a:pPr rtl="0" lvl="4" indent="-342900" marL="22860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從(</a:t>
            </a:r>
            <a:r>
              <a:rPr b="1" sz="1800" lang="en"/>
              <a:t>錢最少但還有滿抽屜的儲櫃)</a:t>
            </a:r>
            <a:r>
              <a:rPr sz="1800" lang="en"/>
              <a:t>中的</a:t>
            </a:r>
            <a:r>
              <a:rPr b="1" sz="1800" lang="en"/>
              <a:t>滿抽屜</a:t>
            </a:r>
            <a:r>
              <a:rPr sz="1800" lang="en"/>
              <a:t>裡拿出指定金額的錢袋</a:t>
            </a:r>
          </a:p>
          <a:p>
            <a:pPr rtl="0" lvl="4" indent="-342900" marL="22860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沒有</a:t>
            </a:r>
            <a:r>
              <a:rPr b="1" sz="1800" lang="en">
                <a:latin typeface="Arial"/>
                <a:ea typeface="Arial"/>
                <a:cs typeface="Arial"/>
                <a:sym typeface="Arial"/>
              </a:rPr>
              <a:t>儲</a:t>
            </a:r>
            <a:r>
              <a:rPr b="1" sz="1800" lang="en"/>
              <a:t>櫃</a:t>
            </a:r>
          </a:p>
          <a:p>
            <a:pPr rtl="0" lvl="5" indent="-342900" marL="27432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開新的</a:t>
            </a:r>
            <a:r>
              <a:rPr b="1" sz="1800" lang="en"/>
              <a:t>放款儲櫃</a:t>
            </a:r>
            <a:r>
              <a:rPr sz="1800" lang="en"/>
              <a:t>, 從一個</a:t>
            </a:r>
            <a:r>
              <a:rPr b="1" sz="1800" lang="en"/>
              <a:t>滿抽屜</a:t>
            </a:r>
            <a:r>
              <a:rPr sz="1800" lang="en"/>
              <a:t>拿一袋</a:t>
            </a:r>
            <a:r>
              <a:rPr b="1" sz="1800" lang="en"/>
              <a:t>指定金額錢袋</a:t>
            </a:r>
            <a:r>
              <a:rPr sz="1800" lang="en"/>
              <a:t>給你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sz="1800" lang="en"/>
              <a:t>大額</a:t>
            </a:r>
          </a:p>
          <a:p>
            <a:pPr rtl="0" lvl="2" indent="-3429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拿去拿去拿去 ~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PyBank Money Management</a:t>
            </a:r>
          </a:p>
        </p:txBody>
      </p:sp>
      <p:grpSp>
        <p:nvGrpSpPr>
          <p:cNvPr id="348" name="Shape 348"/>
          <p:cNvGrpSpPr/>
          <p:nvPr/>
        </p:nvGrpSpPr>
        <p:grpSpPr>
          <a:xfrm>
            <a:off y="2189575" x="2099061"/>
            <a:ext cy="2967649" cx="5656088"/>
            <a:chOff y="2189575" x="2099061"/>
            <a:chExt cy="2967649" cx="5656088"/>
          </a:xfrm>
        </p:grpSpPr>
        <p:sp>
          <p:nvSpPr>
            <p:cNvPr id="349" name="Shape 349"/>
            <p:cNvSpPr/>
            <p:nvPr/>
          </p:nvSpPr>
          <p:spPr>
            <a:xfrm>
              <a:off y="3194325" x="2099061"/>
              <a:ext cy="667499" cx="3050400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/>
          </p:txBody>
        </p:sp>
        <p:cxnSp>
          <p:nvCxnSpPr>
            <p:cNvPr id="350" name="Shape 350"/>
            <p:cNvCxnSpPr>
              <a:stCxn id="349" idx="7"/>
            </p:cNvCxnSpPr>
            <p:nvPr/>
          </p:nvCxnSpPr>
          <p:spPr>
            <a:xfrm rot="10800000" flipH="1">
              <a:off y="2338078" x="4702740"/>
              <a:ext cy="953999" cx="1105499"/>
            </a:xfrm>
            <a:prstGeom prst="straightConnector1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grpSp>
          <p:nvGrpSpPr>
            <p:cNvPr id="351" name="Shape 351"/>
            <p:cNvGrpSpPr/>
            <p:nvPr/>
          </p:nvGrpSpPr>
          <p:grpSpPr>
            <a:xfrm>
              <a:off y="2682125" x="2784861"/>
              <a:ext cy="2475099" cx="3431400"/>
              <a:chOff y="3139325" x="3089661"/>
              <a:chExt cy="2475099" cx="3431400"/>
            </a:xfrm>
          </p:grpSpPr>
          <p:sp>
            <p:nvSpPr>
              <p:cNvPr id="352" name="Shape 352"/>
              <p:cNvSpPr/>
              <p:nvPr/>
            </p:nvSpPr>
            <p:spPr>
              <a:xfrm>
                <a:off y="4946925" x="3089661"/>
                <a:ext cy="667499" cx="3431400"/>
              </a:xfrm>
              <a:prstGeom prst="ellips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/>
            </p:txBody>
          </p:sp>
          <p:cxnSp>
            <p:nvCxnSpPr>
              <p:cNvPr id="353" name="Shape 353"/>
              <p:cNvCxnSpPr/>
              <p:nvPr/>
            </p:nvCxnSpPr>
            <p:spPr>
              <a:xfrm rot="10800000" flipH="1">
                <a:off y="3139325" x="5633350"/>
                <a:ext cy="1858499" cx="590699"/>
              </a:xfrm>
              <a:prstGeom prst="straightConnector1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</p:grpSp>
        <p:sp>
          <p:nvSpPr>
            <p:cNvPr id="354" name="Shape 354"/>
            <p:cNvSpPr txBox="1"/>
            <p:nvPr/>
          </p:nvSpPr>
          <p:spPr>
            <a:xfrm>
              <a:off y="2189575" x="5854950"/>
              <a:ext cy="457200" cx="1900200"/>
            </a:xfrm>
            <a:prstGeom prst="rect">
              <a:avLst/>
            </a:prstGeom>
            <a:noFill/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buNone/>
              </a:pPr>
              <a:r>
                <a:rPr sz="2400" lang="en">
                  <a:solidFill>
                    <a:srgbClr val="FF0000"/>
                  </a:solidFill>
                </a:rPr>
                <a:t>怎決定的 ？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y="17761" x="148163"/>
            <a:ext cy="1143000" cx="88787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l">
              <a:buNone/>
            </a:pPr>
            <a:r>
              <a:rPr lang="en"/>
              <a:t>儲櫃 Arena /抽屜 Pool /錢袋 Block</a:t>
            </a:r>
          </a:p>
        </p:txBody>
      </p:sp>
      <p:grpSp>
        <p:nvGrpSpPr>
          <p:cNvPr id="360" name="Shape 360"/>
          <p:cNvGrpSpPr/>
          <p:nvPr/>
        </p:nvGrpSpPr>
        <p:grpSpPr>
          <a:xfrm>
            <a:off y="1173850" x="451517"/>
            <a:ext cy="3431303" cx="8163689"/>
            <a:chOff y="3459850" x="451517"/>
            <a:chExt cy="3431303" cx="8163689"/>
          </a:xfrm>
        </p:grpSpPr>
        <p:sp>
          <p:nvSpPr>
            <p:cNvPr id="361" name="Shape 361"/>
            <p:cNvSpPr/>
            <p:nvPr/>
          </p:nvSpPr>
          <p:spPr>
            <a:xfrm>
              <a:off y="3550379" x="1935617"/>
              <a:ext cy="1723799" cx="18138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Free</a:t>
              </a:r>
            </a:p>
          </p:txBody>
        </p:sp>
        <p:cxnSp>
          <p:nvCxnSpPr>
            <p:cNvPr id="362" name="Shape 362"/>
            <p:cNvCxnSpPr/>
            <p:nvPr/>
          </p:nvCxnSpPr>
          <p:spPr>
            <a:xfrm>
              <a:off y="5065349" x="193992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63" name="Shape 363"/>
            <p:cNvCxnSpPr/>
            <p:nvPr/>
          </p:nvCxnSpPr>
          <p:spPr>
            <a:xfrm>
              <a:off y="4830282" x="193992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64" name="Shape 364"/>
            <p:cNvCxnSpPr/>
            <p:nvPr/>
          </p:nvCxnSpPr>
          <p:spPr>
            <a:xfrm>
              <a:off y="4595215" x="193992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365" name="Shape 365"/>
            <p:cNvSpPr/>
            <p:nvPr/>
          </p:nvSpPr>
          <p:spPr>
            <a:xfrm>
              <a:off y="5115266" x="2369447"/>
              <a:ext cy="121500" cx="4182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7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y="4860705" x="2204408"/>
              <a:ext cy="156000" cx="7502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110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y="4623052" x="2227762"/>
              <a:ext cy="165900" cx="8160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144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 rot="10800000" flipH="1">
              <a:off y="4909719" x="330652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69" name="Shape 369"/>
            <p:cNvCxnSpPr/>
            <p:nvPr/>
          </p:nvCxnSpPr>
          <p:spPr>
            <a:xfrm rot="10800000" flipH="1">
              <a:off y="4674652" x="330652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70" name="Shape 370"/>
            <p:cNvCxnSpPr/>
            <p:nvPr/>
          </p:nvCxnSpPr>
          <p:spPr>
            <a:xfrm rot="10800000" flipH="1">
              <a:off y="4439585" x="330652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71" name="Shape 371"/>
            <p:cNvCxnSpPr/>
            <p:nvPr/>
          </p:nvCxnSpPr>
          <p:spPr>
            <a:xfrm rot="10800000">
              <a:off y="4562593" x="451517"/>
              <a:ext cy="0" cx="1484100"/>
            </a:xfrm>
            <a:prstGeom prst="straightConnector1">
              <a:avLst/>
            </a:prstGeom>
            <a:noFill/>
            <a:ln w="38100" cap="flat">
              <a:solidFill>
                <a:schemeClr val="dk2"/>
              </a:solidFill>
              <a:prstDash val="dash"/>
              <a:round/>
              <a:headEnd w="lg" len="lg" type="none"/>
              <a:tailEnd w="lg" len="lg" type="stealth"/>
            </a:ln>
          </p:spPr>
        </p:cxnSp>
        <p:sp>
          <p:nvSpPr>
            <p:cNvPr id="372" name="Shape 372"/>
            <p:cNvSpPr/>
            <p:nvPr/>
          </p:nvSpPr>
          <p:spPr>
            <a:xfrm>
              <a:off y="3550379" x="3556877"/>
              <a:ext cy="1723799" cx="18138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Free</a:t>
              </a:r>
            </a:p>
          </p:txBody>
        </p:sp>
        <p:cxnSp>
          <p:nvCxnSpPr>
            <p:cNvPr id="373" name="Shape 373"/>
            <p:cNvCxnSpPr/>
            <p:nvPr/>
          </p:nvCxnSpPr>
          <p:spPr>
            <a:xfrm>
              <a:off y="5065349" x="356118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74" name="Shape 374"/>
            <p:cNvCxnSpPr/>
            <p:nvPr/>
          </p:nvCxnSpPr>
          <p:spPr>
            <a:xfrm>
              <a:off y="4830282" x="356118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75" name="Shape 375"/>
            <p:cNvCxnSpPr/>
            <p:nvPr/>
          </p:nvCxnSpPr>
          <p:spPr>
            <a:xfrm>
              <a:off y="4595215" x="3561183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376" name="Shape 376"/>
            <p:cNvSpPr/>
            <p:nvPr/>
          </p:nvSpPr>
          <p:spPr>
            <a:xfrm>
              <a:off y="4860705" x="3825669"/>
              <a:ext cy="156000" cx="750299"/>
            </a:xfrm>
            <a:prstGeom prst="flowChartConnector">
              <a:avLst/>
            </a:prstGeom>
            <a:solidFill>
              <a:srgbClr val="FF00FF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y="4623052" x="3849022"/>
              <a:ext cy="165900" cx="651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43</a:t>
              </a:r>
            </a:p>
          </p:txBody>
        </p:sp>
        <p:cxnSp>
          <p:nvCxnSpPr>
            <p:cNvPr id="378" name="Shape 378"/>
            <p:cNvCxnSpPr/>
            <p:nvPr/>
          </p:nvCxnSpPr>
          <p:spPr>
            <a:xfrm rot="10800000" flipH="1">
              <a:off y="4909719" x="492778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79" name="Shape 379"/>
            <p:cNvCxnSpPr/>
            <p:nvPr/>
          </p:nvCxnSpPr>
          <p:spPr>
            <a:xfrm rot="10800000" flipH="1">
              <a:off y="4674652" x="492778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80" name="Shape 380"/>
            <p:cNvCxnSpPr/>
            <p:nvPr/>
          </p:nvCxnSpPr>
          <p:spPr>
            <a:xfrm rot="10800000" flipH="1">
              <a:off y="4439585" x="4927785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sp>
          <p:nvSpPr>
            <p:cNvPr id="381" name="Shape 381"/>
            <p:cNvSpPr/>
            <p:nvPr/>
          </p:nvSpPr>
          <p:spPr>
            <a:xfrm>
              <a:off y="5115266" x="4018929"/>
              <a:ext cy="121500" cx="418200"/>
            </a:xfrm>
            <a:prstGeom prst="flowChartConnector">
              <a:avLst/>
            </a:prstGeom>
            <a:solidFill>
              <a:srgbClr val="00FF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5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y="3550379" x="5100935"/>
              <a:ext cy="1723799" cx="18138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Free</a:t>
              </a:r>
            </a:p>
          </p:txBody>
        </p:sp>
        <p:cxnSp>
          <p:nvCxnSpPr>
            <p:cNvPr id="383" name="Shape 383"/>
            <p:cNvCxnSpPr/>
            <p:nvPr/>
          </p:nvCxnSpPr>
          <p:spPr>
            <a:xfrm>
              <a:off y="5065349" x="5105241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84" name="Shape 384"/>
            <p:cNvCxnSpPr/>
            <p:nvPr/>
          </p:nvCxnSpPr>
          <p:spPr>
            <a:xfrm>
              <a:off y="4830282" x="5105241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85" name="Shape 385"/>
            <p:cNvCxnSpPr/>
            <p:nvPr/>
          </p:nvCxnSpPr>
          <p:spPr>
            <a:xfrm>
              <a:off y="4360148" x="5105241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86" name="Shape 386"/>
            <p:cNvCxnSpPr/>
            <p:nvPr/>
          </p:nvCxnSpPr>
          <p:spPr>
            <a:xfrm>
              <a:off y="4595215" x="5105241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387" name="Shape 387"/>
            <p:cNvSpPr/>
            <p:nvPr/>
          </p:nvSpPr>
          <p:spPr>
            <a:xfrm>
              <a:off y="5115266" x="5562987"/>
              <a:ext cy="121500" cx="418200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3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y="4402549" x="5407441"/>
              <a:ext cy="159300" cx="714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13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y="4860705" x="5369726"/>
              <a:ext cy="156000" cx="7502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8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y="4623052" x="5393080"/>
              <a:ext cy="165900" cx="651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64</a:t>
              </a:r>
            </a:p>
          </p:txBody>
        </p:sp>
        <p:cxnSp>
          <p:nvCxnSpPr>
            <p:cNvPr id="391" name="Shape 391"/>
            <p:cNvCxnSpPr/>
            <p:nvPr/>
          </p:nvCxnSpPr>
          <p:spPr>
            <a:xfrm rot="10800000" flipH="1">
              <a:off y="4909719" x="6471843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92" name="Shape 392"/>
            <p:cNvCxnSpPr/>
            <p:nvPr/>
          </p:nvCxnSpPr>
          <p:spPr>
            <a:xfrm rot="10800000" flipH="1">
              <a:off y="4674652" x="6471843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93" name="Shape 393"/>
            <p:cNvCxnSpPr/>
            <p:nvPr/>
          </p:nvCxnSpPr>
          <p:spPr>
            <a:xfrm rot="10800000" flipH="1">
              <a:off y="4439585" x="6471843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394" name="Shape 394"/>
            <p:cNvCxnSpPr/>
            <p:nvPr/>
          </p:nvCxnSpPr>
          <p:spPr>
            <a:xfrm rot="10800000" flipH="1">
              <a:off y="4204518" x="6471843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sp>
          <p:nvSpPr>
            <p:cNvPr id="395" name="Shape 395"/>
            <p:cNvSpPr/>
            <p:nvPr/>
          </p:nvSpPr>
          <p:spPr>
            <a:xfrm>
              <a:off y="3550379" x="6799398"/>
              <a:ext cy="1723799" cx="18138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t" anchorCtr="0">
              <a:noAutofit/>
            </a:bodyPr>
            <a:lstStyle/>
            <a:p/>
          </p:txBody>
        </p:sp>
        <p:cxnSp>
          <p:nvCxnSpPr>
            <p:cNvPr id="396" name="Shape 396"/>
            <p:cNvCxnSpPr/>
            <p:nvPr/>
          </p:nvCxnSpPr>
          <p:spPr>
            <a:xfrm>
              <a:off y="5065349" x="6803704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97" name="Shape 397"/>
            <p:cNvCxnSpPr/>
            <p:nvPr/>
          </p:nvCxnSpPr>
          <p:spPr>
            <a:xfrm>
              <a:off y="4830282" x="6803704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98" name="Shape 398"/>
            <p:cNvCxnSpPr/>
            <p:nvPr/>
          </p:nvCxnSpPr>
          <p:spPr>
            <a:xfrm>
              <a:off y="4360148" x="6803704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399" name="Shape 399"/>
            <p:cNvCxnSpPr/>
            <p:nvPr/>
          </p:nvCxnSpPr>
          <p:spPr>
            <a:xfrm>
              <a:off y="4595215" x="6803704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sp>
          <p:nvSpPr>
            <p:cNvPr id="400" name="Shape 400"/>
            <p:cNvSpPr/>
            <p:nvPr/>
          </p:nvSpPr>
          <p:spPr>
            <a:xfrm>
              <a:off y="5115266" x="7261450"/>
              <a:ext cy="121500" cx="418200"/>
            </a:xfrm>
            <a:prstGeom prst="flowChartConnector">
              <a:avLst/>
            </a:prstGeom>
            <a:solidFill>
              <a:srgbClr val="FF0000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</a:t>
              </a:r>
            </a:p>
          </p:txBody>
        </p:sp>
        <p:sp>
          <p:nvSpPr>
            <p:cNvPr id="401" name="Shape 401"/>
            <p:cNvSpPr/>
            <p:nvPr/>
          </p:nvSpPr>
          <p:spPr>
            <a:xfrm>
              <a:off y="4402549" x="7105905"/>
              <a:ext cy="159300" cx="714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255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y="4860705" x="7068190"/>
              <a:ext cy="156000" cx="7502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110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y="4623052" x="7091543"/>
              <a:ext cy="165900" cx="651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14</a:t>
              </a:r>
            </a:p>
          </p:txBody>
        </p:sp>
        <p:cxnSp>
          <p:nvCxnSpPr>
            <p:cNvPr id="404" name="Shape 404"/>
            <p:cNvCxnSpPr/>
            <p:nvPr/>
          </p:nvCxnSpPr>
          <p:spPr>
            <a:xfrm rot="10800000" flipH="1">
              <a:off y="4909719" x="8170307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405" name="Shape 405"/>
            <p:cNvCxnSpPr/>
            <p:nvPr/>
          </p:nvCxnSpPr>
          <p:spPr>
            <a:xfrm rot="10800000" flipH="1">
              <a:off y="4674652" x="8170307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406" name="Shape 406"/>
            <p:cNvCxnSpPr/>
            <p:nvPr/>
          </p:nvCxnSpPr>
          <p:spPr>
            <a:xfrm rot="10800000" flipH="1">
              <a:off y="4439585" x="8170307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407" name="Shape 407"/>
            <p:cNvCxnSpPr/>
            <p:nvPr/>
          </p:nvCxnSpPr>
          <p:spPr>
            <a:xfrm rot="10800000" flipH="1">
              <a:off y="4204518" x="8170307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408" name="Shape 408"/>
            <p:cNvCxnSpPr/>
            <p:nvPr/>
          </p:nvCxnSpPr>
          <p:spPr>
            <a:xfrm>
              <a:off y="4104240" x="6803704"/>
              <a:ext cy="0" cx="13337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none"/>
            </a:ln>
          </p:spPr>
        </p:cxnSp>
        <p:cxnSp>
          <p:nvCxnSpPr>
            <p:cNvPr id="409" name="Shape 409"/>
            <p:cNvCxnSpPr/>
            <p:nvPr/>
          </p:nvCxnSpPr>
          <p:spPr>
            <a:xfrm rot="10800000" flipH="1">
              <a:off y="3948610" x="8170307"/>
              <a:ext cy="162600" cx="4449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sp>
          <p:nvSpPr>
            <p:cNvPr id="410" name="Shape 410"/>
            <p:cNvSpPr/>
            <p:nvPr/>
          </p:nvSpPr>
          <p:spPr>
            <a:xfrm>
              <a:off y="4146641" x="7105905"/>
              <a:ext cy="159300" cx="714599"/>
            </a:xfrm>
            <a:prstGeom prst="flowChartConnector">
              <a:avLst/>
            </a:prstGeom>
            <a:solidFill>
              <a:srgbClr val="4A86E8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23</a:t>
              </a:r>
            </a:p>
          </p:txBody>
        </p:sp>
        <p:grpSp>
          <p:nvGrpSpPr>
            <p:cNvPr id="411" name="Shape 411"/>
            <p:cNvGrpSpPr/>
            <p:nvPr/>
          </p:nvGrpSpPr>
          <p:grpSpPr>
            <a:xfrm>
              <a:off y="5287953" x="6855857"/>
              <a:ext cy="1603199" cx="1640400"/>
              <a:chOff y="5287953" x="6855857"/>
              <a:chExt cy="1603199" cx="1640400"/>
            </a:xfrm>
          </p:grpSpPr>
          <p:cxnSp>
            <p:nvCxnSpPr>
              <p:cNvPr id="412" name="Shape 412"/>
              <p:cNvCxnSpPr/>
              <p:nvPr/>
            </p:nvCxnSpPr>
            <p:spPr>
              <a:xfrm>
                <a:off y="5287953" x="7470567"/>
                <a:ext cy="1603199" cx="0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  <p:sp>
            <p:nvSpPr>
              <p:cNvPr id="413" name="Shape 413"/>
              <p:cNvSpPr/>
              <p:nvPr/>
            </p:nvSpPr>
            <p:spPr>
              <a:xfrm>
                <a:off y="5557929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>
                  <a:buNone/>
                </a:pPr>
                <a:r>
                  <a:rPr lang="en"/>
                  <a:t>Free Pool(滿抽屜)</a:t>
                </a: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y="5967382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y="6376835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</p:grpSp>
        <p:grpSp>
          <p:nvGrpSpPr>
            <p:cNvPr id="416" name="Shape 416"/>
            <p:cNvGrpSpPr/>
            <p:nvPr/>
          </p:nvGrpSpPr>
          <p:grpSpPr>
            <a:xfrm>
              <a:off y="5287953" x="5103257"/>
              <a:ext cy="1603199" cx="1640400"/>
              <a:chOff y="5287953" x="6855857"/>
              <a:chExt cy="1603199" cx="1640400"/>
            </a:xfrm>
          </p:grpSpPr>
          <p:cxnSp>
            <p:nvCxnSpPr>
              <p:cNvPr id="417" name="Shape 417"/>
              <p:cNvCxnSpPr/>
              <p:nvPr/>
            </p:nvCxnSpPr>
            <p:spPr>
              <a:xfrm>
                <a:off y="5287953" x="7470567"/>
                <a:ext cy="1603199" cx="0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  <p:sp>
            <p:nvSpPr>
              <p:cNvPr id="418" name="Shape 418"/>
              <p:cNvSpPr/>
              <p:nvPr/>
            </p:nvSpPr>
            <p:spPr>
              <a:xfrm>
                <a:off y="5557929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Pool(滿抽屜)</a:t>
                </a:r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y="5967382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y="6376835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</p:grpSp>
        <p:grpSp>
          <p:nvGrpSpPr>
            <p:cNvPr id="421" name="Shape 421"/>
            <p:cNvGrpSpPr/>
            <p:nvPr/>
          </p:nvGrpSpPr>
          <p:grpSpPr>
            <a:xfrm>
              <a:off y="5287953" x="3350657"/>
              <a:ext cy="1603199" cx="1640400"/>
              <a:chOff y="5287953" x="6855857"/>
              <a:chExt cy="1603199" cx="1640400"/>
            </a:xfrm>
          </p:grpSpPr>
          <p:cxnSp>
            <p:nvCxnSpPr>
              <p:cNvPr id="422" name="Shape 422"/>
              <p:cNvCxnSpPr/>
              <p:nvPr/>
            </p:nvCxnSpPr>
            <p:spPr>
              <a:xfrm>
                <a:off y="5287953" x="7470567"/>
                <a:ext cy="1603199" cx="0"/>
              </a:xfrm>
              <a:prstGeom prst="straightConnector1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lg" len="lg" type="none"/>
                <a:tailEnd w="lg" len="lg" type="triangle"/>
              </a:ln>
            </p:spPr>
          </p:cxnSp>
          <p:sp>
            <p:nvSpPr>
              <p:cNvPr id="423" name="Shape 423"/>
              <p:cNvSpPr/>
              <p:nvPr/>
            </p:nvSpPr>
            <p:spPr>
              <a:xfrm>
                <a:off y="5557929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Pool(滿抽屜)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y="5967382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y="6376835" x="6855857"/>
                <a:ext cy="300599" cx="1640400"/>
              </a:xfrm>
              <a:prstGeom prst="rect">
                <a:avLst/>
              </a:prstGeom>
              <a:solidFill>
                <a:schemeClr val="lt2"/>
              </a:solidFill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ctr" rtl="0" lvl="0">
                  <a:buNone/>
                </a:pPr>
                <a:r>
                  <a:rPr lang="en"/>
                  <a:t>Free Pool </a:t>
                </a:r>
              </a:p>
            </p:txBody>
          </p:sp>
        </p:grpSp>
        <p:cxnSp>
          <p:nvCxnSpPr>
            <p:cNvPr id="426" name="Shape 426"/>
            <p:cNvCxnSpPr/>
            <p:nvPr/>
          </p:nvCxnSpPr>
          <p:spPr>
            <a:xfrm>
              <a:off y="5236766" x="2606769"/>
              <a:ext cy="1581599" cx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427" name="Shape 427"/>
            <p:cNvSpPr txBox="1"/>
            <p:nvPr/>
          </p:nvSpPr>
          <p:spPr>
            <a:xfrm>
              <a:off y="3459850" x="5415600"/>
              <a:ext cy="457200" cx="1279800"/>
            </a:xfrm>
            <a:prstGeom prst="rect">
              <a:avLst/>
            </a:prstGeom>
            <a:noFill/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26萬2144元</a:t>
              </a:r>
            </a:p>
            <a:p>
              <a:pPr>
                <a:buNone/>
              </a:pPr>
              <a:r>
                <a:rPr b="1" lang="en">
                  <a:solidFill>
                    <a:srgbClr val="FF0000"/>
                  </a:solidFill>
                </a:rPr>
                <a:t>A1</a:t>
              </a: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y="3459850" x="7092000"/>
              <a:ext cy="457200" cx="1279800"/>
            </a:xfrm>
            <a:prstGeom prst="rect">
              <a:avLst/>
            </a:prstGeom>
            <a:noFill/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26萬2144元</a:t>
              </a:r>
            </a:p>
            <a:p>
              <a:pPr rtl="0" lvl="0">
                <a:buNone/>
              </a:pPr>
              <a:r>
                <a:rPr b="1" lang="en">
                  <a:solidFill>
                    <a:srgbClr val="FF0000"/>
                  </a:solidFill>
                </a:rPr>
                <a:t>A0</a:t>
              </a: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y="3459850" x="3891600"/>
              <a:ext cy="457200" cx="1279800"/>
            </a:xfrm>
            <a:prstGeom prst="rect">
              <a:avLst/>
            </a:prstGeom>
            <a:noFill/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26萬2144元</a:t>
              </a:r>
            </a:p>
            <a:p>
              <a:pPr rtl="0" lvl="0">
                <a:buNone/>
              </a:pPr>
              <a:r>
                <a:rPr b="1" lang="en">
                  <a:solidFill>
                    <a:srgbClr val="FF0000"/>
                  </a:solidFill>
                </a:rPr>
                <a:t>A2</a:t>
              </a:r>
            </a:p>
          </p:txBody>
        </p:sp>
        <p:sp>
          <p:nvSpPr>
            <p:cNvPr id="430" name="Shape 430"/>
            <p:cNvSpPr txBox="1"/>
            <p:nvPr/>
          </p:nvSpPr>
          <p:spPr>
            <a:xfrm>
              <a:off y="3459850" x="2291400"/>
              <a:ext cy="457200" cx="1279800"/>
            </a:xfrm>
            <a:prstGeom prst="rect">
              <a:avLst/>
            </a:prstGeom>
            <a:noFill/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buNone/>
              </a:pPr>
              <a:r>
                <a:rPr lang="en"/>
                <a:t>26萬2144元</a:t>
              </a:r>
            </a:p>
            <a:p>
              <a:pPr rtl="0" lvl="0">
                <a:buNone/>
              </a:pPr>
              <a:r>
                <a:rPr b="1" lang="en">
                  <a:solidFill>
                    <a:srgbClr val="FF0000"/>
                  </a:solidFill>
                </a:rPr>
                <a:t>A3</a:t>
              </a:r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y="4775200" x="1088899"/>
            <a:ext cy="2065800" cx="7801200"/>
            <a:chOff y="1422400" x="631699"/>
            <a:chExt cy="2065800" cx="7801200"/>
          </a:xfrm>
        </p:grpSpPr>
        <p:sp>
          <p:nvSpPr>
            <p:cNvPr id="432" name="Shape 432"/>
            <p:cNvSpPr/>
            <p:nvPr/>
          </p:nvSpPr>
          <p:spPr>
            <a:xfrm>
              <a:off y="1438300" x="6984800"/>
              <a:ext cy="408000" cx="14480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1 - 8 Byte</a:t>
              </a:r>
            </a:p>
          </p:txBody>
        </p:sp>
        <p:sp>
          <p:nvSpPr>
            <p:cNvPr id="433" name="Shape 433"/>
            <p:cNvSpPr/>
            <p:nvPr/>
          </p:nvSpPr>
          <p:spPr>
            <a:xfrm>
              <a:off y="1895500" x="6984800"/>
              <a:ext cy="408000" cx="14480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2 - 16 Byte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y="2809900" x="6984800"/>
              <a:ext cy="408000" cx="1448099"/>
            </a:xfrm>
            <a:prstGeom prst="rect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249 - 256 Byte</a:t>
              </a:r>
            </a:p>
          </p:txBody>
        </p:sp>
        <p:cxnSp>
          <p:nvCxnSpPr>
            <p:cNvPr id="435" name="Shape 435"/>
            <p:cNvCxnSpPr>
              <a:stCxn id="433" idx="2"/>
              <a:endCxn id="434" idx="0"/>
            </p:cNvCxnSpPr>
            <p:nvPr/>
          </p:nvCxnSpPr>
          <p:spPr>
            <a:xfrm>
              <a:off y="2303500" x="7708849"/>
              <a:ext cy="506399" cx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dash"/>
              <a:round/>
              <a:headEnd w="lg" len="lg" type="none"/>
              <a:tailEnd w="lg" len="lg" type="none"/>
            </a:ln>
          </p:spPr>
        </p:cxnSp>
        <p:cxnSp>
          <p:nvCxnSpPr>
            <p:cNvPr id="436" name="Shape 436"/>
            <p:cNvCxnSpPr>
              <a:stCxn id="432" idx="1"/>
            </p:cNvCxnSpPr>
            <p:nvPr/>
          </p:nvCxnSpPr>
          <p:spPr>
            <a:xfrm rot="10800000">
              <a:off y="1642300" x="631699"/>
              <a:ext cy="0" cx="635310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437" name="Shape 437"/>
            <p:cNvSpPr/>
            <p:nvPr/>
          </p:nvSpPr>
          <p:spPr>
            <a:xfrm>
              <a:off y="1422400" x="4960052"/>
              <a:ext cy="395099" cx="1538100"/>
            </a:xfrm>
            <a:prstGeom prst="rect">
              <a:avLst/>
            </a:prstGeom>
            <a:solidFill>
              <a:srgbClr val="FF00FF"/>
            </a:solidFill>
            <a:ln w="19050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Pool(非滿抽屜) - </a:t>
              </a:r>
              <a:r>
                <a:rPr b="1" lang="en"/>
                <a:t>A2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y="1422400" x="3207452"/>
              <a:ext cy="395099" cx="1538100"/>
            </a:xfrm>
            <a:prstGeom prst="rect">
              <a:avLst/>
            </a:prstGeom>
            <a:solidFill>
              <a:srgbClr val="FF00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Pool(非滿抽屜) - </a:t>
              </a:r>
            </a:p>
            <a:p>
              <a:pPr rtl="0" lvl="0">
                <a:buNone/>
              </a:pPr>
              <a:r>
                <a:rPr b="1" lang="en"/>
                <a:t>A0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y="1422400" x="1454852"/>
              <a:ext cy="395099" cx="1538100"/>
            </a:xfrm>
            <a:prstGeom prst="rect">
              <a:avLst/>
            </a:prstGeom>
            <a:solidFill>
              <a:srgbClr val="00FF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buNone/>
              </a:pPr>
              <a:r>
                <a:rPr lang="en"/>
                <a:t>Pool(非滿抽屜) -</a:t>
              </a:r>
            </a:p>
            <a:p>
              <a:pPr rtl="0" lvl="0">
                <a:buNone/>
              </a:pPr>
              <a:r>
                <a:rPr b="1" lang="en"/>
                <a:t>A2</a:t>
              </a:r>
            </a:p>
          </p:txBody>
        </p:sp>
        <p:cxnSp>
          <p:nvCxnSpPr>
            <p:cNvPr id="440" name="Shape 440"/>
            <p:cNvCxnSpPr/>
            <p:nvPr/>
          </p:nvCxnSpPr>
          <p:spPr>
            <a:xfrm>
              <a:off y="1808900" x="5725975"/>
              <a:ext cy="1666200" cx="131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cxnSp>
          <p:nvCxnSpPr>
            <p:cNvPr id="441" name="Shape 441"/>
            <p:cNvCxnSpPr>
              <a:stCxn id="438" idx="2"/>
            </p:cNvCxnSpPr>
            <p:nvPr/>
          </p:nvCxnSpPr>
          <p:spPr>
            <a:xfrm flipH="1">
              <a:off y="1817499" x="3975302"/>
              <a:ext cy="1670700" cx="11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cxnSp>
          <p:nvCxnSpPr>
            <p:cNvPr id="442" name="Shape 442"/>
            <p:cNvCxnSpPr>
              <a:stCxn id="439" idx="2"/>
            </p:cNvCxnSpPr>
            <p:nvPr/>
          </p:nvCxnSpPr>
          <p:spPr>
            <a:xfrm flipH="1">
              <a:off y="1817499" x="2211302"/>
              <a:ext cy="1670700" cx="125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cxnSp>
          <p:nvCxnSpPr>
            <p:cNvPr id="443" name="Shape 443"/>
            <p:cNvCxnSpPr>
              <a:stCxn id="433" idx="1"/>
            </p:cNvCxnSpPr>
            <p:nvPr/>
          </p:nvCxnSpPr>
          <p:spPr>
            <a:xfrm rot="10800000">
              <a:off y="2099500" x="6581600"/>
              <a:ext cy="0" cx="4031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cxnSp>
          <p:nvCxnSpPr>
            <p:cNvPr id="444" name="Shape 444"/>
            <p:cNvCxnSpPr/>
            <p:nvPr/>
          </p:nvCxnSpPr>
          <p:spPr>
            <a:xfrm rot="10800000">
              <a:off y="3013900" x="6581600"/>
              <a:ext cy="0" cx="4031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  <p:sp>
          <p:nvSpPr>
            <p:cNvPr id="445" name="Shape 445"/>
            <p:cNvSpPr/>
            <p:nvPr/>
          </p:nvSpPr>
          <p:spPr>
            <a:xfrm>
              <a:off y="1939225" x="5484650"/>
              <a:ext cy="369711" cx="406402"/>
            </a:xfrm>
            <a:prstGeom prst="flowChartMagneticDisk">
              <a:avLst/>
            </a:prstGeom>
            <a:solidFill>
              <a:srgbClr val="FF00FF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2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y="2396425" x="5484650"/>
              <a:ext cy="369711" cx="406402"/>
            </a:xfrm>
            <a:prstGeom prst="flowChartMagneticDisk">
              <a:avLst/>
            </a:prstGeom>
            <a:solidFill>
              <a:srgbClr val="FF00FF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2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y="1939225" x="3732050"/>
              <a:ext cy="369711" cx="406402"/>
            </a:xfrm>
            <a:prstGeom prst="flowChartMagneticDisk">
              <a:avLst/>
            </a:prstGeom>
            <a:solidFill>
              <a:srgbClr val="FF00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1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y="2396425" x="3732050"/>
              <a:ext cy="369711" cx="406402"/>
            </a:xfrm>
            <a:prstGeom prst="flowChartMagneticDisk">
              <a:avLst/>
            </a:prstGeom>
            <a:solidFill>
              <a:srgbClr val="FF00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1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y="2853625" x="3732050"/>
              <a:ext cy="369711" cx="406402"/>
            </a:xfrm>
            <a:prstGeom prst="flowChartMagneticDisk">
              <a:avLst/>
            </a:prstGeom>
            <a:solidFill>
              <a:srgbClr val="FF00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1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y="1939225" x="1979450"/>
              <a:ext cy="369711" cx="406402"/>
            </a:xfrm>
            <a:prstGeom prst="flowChartMagneticDisk">
              <a:avLst/>
            </a:prstGeom>
            <a:solidFill>
              <a:srgbClr val="00FF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5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y="2396425" x="1979450"/>
              <a:ext cy="369711" cx="406402"/>
            </a:xfrm>
            <a:prstGeom prst="flowChartMagneticDisk">
              <a:avLst/>
            </a:prstGeom>
            <a:solidFill>
              <a:srgbClr val="00FF00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5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y="2853625" x="5484650"/>
              <a:ext cy="369711" cx="406402"/>
            </a:xfrm>
            <a:prstGeom prst="flowChartMagneticDisk">
              <a:avLst/>
            </a:prstGeom>
            <a:solidFill>
              <a:srgbClr val="FF00FF"/>
            </a:solidFill>
            <a:ln w="19050" cap="flat">
              <a:solidFill>
                <a:schemeClr val="dk2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buNone/>
              </a:pPr>
              <a:r>
                <a:rPr lang="en"/>
                <a:t>2</a:t>
              </a:r>
            </a:p>
          </p:txBody>
        </p:sp>
      </p:grpSp>
      <p:cxnSp>
        <p:nvCxnSpPr>
          <p:cNvPr id="453" name="Shape 453"/>
          <p:cNvCxnSpPr/>
          <p:nvPr/>
        </p:nvCxnSpPr>
        <p:spPr>
          <a:xfrm>
            <a:off y="4646600" x="26325"/>
            <a:ext cy="0" cx="9082499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54" name="Shape 454"/>
          <p:cNvSpPr txBox="1"/>
          <p:nvPr/>
        </p:nvSpPr>
        <p:spPr>
          <a:xfrm>
            <a:off y="3159875" x="45050"/>
            <a:ext cy="457200" cx="25218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3000" lang="en"/>
              <a:t>Partially allocated </a:t>
            </a:r>
            <a:r>
              <a:rPr b="1" sz="3000" lang="en">
                <a:solidFill>
                  <a:srgbClr val="0000FF"/>
                </a:solidFill>
              </a:rPr>
              <a:t>Arena</a:t>
            </a:r>
            <a:r>
              <a:rPr b="1" sz="3000" lang="en"/>
              <a:t> list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y="5141075" x="105698"/>
            <a:ext cy="457200" cx="25218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3000" lang="en"/>
              <a:t>Used </a:t>
            </a:r>
            <a:r>
              <a:rPr b="1" sz="3000" lang="en">
                <a:solidFill>
                  <a:srgbClr val="0000FF"/>
                </a:solidFill>
              </a:rPr>
              <a:t>Pool</a:t>
            </a:r>
            <a:r>
              <a:rPr b="1" sz="3000" lang="en"/>
              <a:t> list &amp; Free </a:t>
            </a:r>
            <a:r>
              <a:rPr b="1" sz="3000" lang="en">
                <a:solidFill>
                  <a:srgbClr val="0000FF"/>
                </a:solidFill>
              </a:rPr>
              <a:t>Block</a:t>
            </a:r>
            <a:r>
              <a:rPr b="1" sz="3000" lang="en"/>
              <a:t> list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l">
              <a:buNone/>
            </a:pPr>
            <a:r>
              <a:rPr lang="en"/>
              <a:t>Release the memory</a:t>
            </a:r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33333"/>
              <a:buFont typeface="Arial"/>
              <a:buChar char="•"/>
            </a:pPr>
            <a:r>
              <a:rPr sz="3000" lang="en"/>
              <a:t>All used Blocks(from </a:t>
            </a:r>
            <a:r>
              <a:rPr sz="3000" lang="en">
                <a:solidFill>
                  <a:srgbClr val="FF0000"/>
                </a:solidFill>
              </a:rPr>
              <a:t>Pool A</a:t>
            </a:r>
            <a:r>
              <a:rPr sz="3000" lang="en"/>
              <a:t>) return to </a:t>
            </a:r>
            <a:r>
              <a:rPr sz="3000" lang="en">
                <a:solidFill>
                  <a:srgbClr val="FF0000"/>
                </a:solidFill>
              </a:rPr>
              <a:t>Pool A</a:t>
            </a:r>
            <a:r>
              <a:rPr sz="3000" lang="en"/>
              <a:t>, and all used Pools(from </a:t>
            </a:r>
            <a:r>
              <a:rPr sz="3000" lang="en">
                <a:solidFill>
                  <a:srgbClr val="0000FF"/>
                </a:solidFill>
              </a:rPr>
              <a:t>Arena B</a:t>
            </a:r>
            <a:r>
              <a:rPr sz="3000" lang="en"/>
              <a:t>) return to </a:t>
            </a:r>
            <a:r>
              <a:rPr sz="3000" lang="en">
                <a:solidFill>
                  <a:srgbClr val="0000FF"/>
                </a:solidFill>
              </a:rPr>
              <a:t>Arena B</a:t>
            </a:r>
          </a:p>
          <a:p>
            <a:pPr rtl="0" lvl="1" indent="-3810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Arena B is freed !</a:t>
            </a:r>
          </a:p>
          <a:p>
            <a:pPr rtl="0" lvl="1" indent="-3810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After Python 2.3 (</a:t>
            </a:r>
            <a:r>
              <a:rPr lang="en"/>
              <a:t>Evan Jones &amp; Nice guy Tim Peter)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33333"/>
              <a:buFont typeface="Arial"/>
              <a:buChar char="•"/>
            </a:pPr>
            <a:r>
              <a:rPr sz="3000" lang="en"/>
              <a:t>Something still weird ...</a:t>
            </a:r>
          </a:p>
          <a:p>
            <a:pPr rtl="0" lvl="1" indent="-3810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400" lang="en"/>
              <a:t>int / float / tuple / list / dict doesn't act like above</a:t>
            </a:r>
          </a:p>
          <a:p>
            <a:pPr rtl="0" lvl="2" indent="-3810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sz="2400" lang="en"/>
              <a:t>gg...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y="1620075" x="55265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chemeClr val="dk1"/>
              </a:buClr>
              <a:buSzPct val="111111"/>
              <a:buFont typeface="Arial"/>
              <a:buChar char="•"/>
            </a:pPr>
            <a:r>
              <a:rPr sz="3000" lang="en"/>
              <a:t>What can we do ?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First, know where we are !</a:t>
            </a:r>
          </a:p>
        </p:txBody>
      </p:sp>
      <p:sp>
        <p:nvSpPr>
          <p:cNvPr id="467" name="Shape 467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Back to IMPACT - Solutions ?</a:t>
            </a:r>
          </a:p>
        </p:txBody>
      </p:sp>
      <p:sp>
        <p:nvSpPr>
          <p:cNvPr id="468" name="Shape 468"/>
          <p:cNvSpPr/>
          <p:nvPr/>
        </p:nvSpPr>
        <p:spPr>
          <a:xfrm>
            <a:off y="2514075" x="1097900"/>
            <a:ext cy="4192800" cx="614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EXE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y="2724600" x="2010540"/>
            <a:ext cy="799200" cx="51929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1. include "Python.h"</a:t>
            </a:r>
          </a:p>
          <a:p>
            <a:pPr rtl="0" lvl="0">
              <a:buNone/>
            </a:pPr>
            <a:r>
              <a:rPr sz="1800" lang="en"/>
              <a:t>2. Load Python2X.dll</a:t>
            </a:r>
          </a:p>
          <a:p>
            <a:pPr rtl="0" lvl="0">
              <a:buNone/>
            </a:pPr>
            <a:r>
              <a:rPr sz="1800" lang="en"/>
              <a:t>3. Py_Initialze()</a:t>
            </a:r>
          </a:p>
          <a:p>
            <a:pPr rtl="0" lvl="0">
              <a:buNone/>
            </a:pPr>
            <a:r>
              <a:rPr sz="1800" lang="en"/>
              <a:t>4. Load script &amp; DeMarshal it as PyCodeobject</a:t>
            </a:r>
          </a:p>
          <a:p>
            <a:pPr>
              <a:buNone/>
            </a:pPr>
            <a:r>
              <a:rPr sz="1800" lang="en"/>
              <a:t>5. PyEval_EvalCode(PyCodeObject)</a:t>
            </a:r>
          </a:p>
        </p:txBody>
      </p:sp>
      <p:sp>
        <p:nvSpPr>
          <p:cNvPr id="470" name="Shape 470"/>
          <p:cNvSpPr/>
          <p:nvPr/>
        </p:nvSpPr>
        <p:spPr>
          <a:xfrm>
            <a:off y="4305399" x="1280904"/>
            <a:ext cy="906900" cx="57681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1800" lang="en"/>
              <a:t>Python Interpreter</a:t>
            </a:r>
          </a:p>
        </p:txBody>
      </p:sp>
      <p:sp>
        <p:nvSpPr>
          <p:cNvPr id="471" name="Shape 471"/>
          <p:cNvSpPr/>
          <p:nvPr/>
        </p:nvSpPr>
        <p:spPr>
          <a:xfrm>
            <a:off y="5379414" x="1284800"/>
            <a:ext cy="922799" cx="57681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SWIG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y="4348000" x="3479200"/>
            <a:ext cy="918599" cx="3188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1. int, float, list, tup, dict</a:t>
            </a:r>
          </a:p>
          <a:p>
            <a:pPr rtl="0" lvl="0">
              <a:buNone/>
            </a:pPr>
            <a:r>
              <a:rPr sz="1800" lang="en"/>
              <a:t>2. PyObjects</a:t>
            </a:r>
          </a:p>
          <a:p>
            <a:pPr rtl="0" lvl="0">
              <a:buNone/>
            </a:pPr>
            <a:r>
              <a:rPr sz="1800" lang="en"/>
              <a:t>3. Others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y="5414800" x="3479200"/>
            <a:ext cy="918599" cx="2734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1. malloc, new ...</a:t>
            </a:r>
          </a:p>
          <a:p>
            <a:pPr rtl="0" lvl="0">
              <a:buNone/>
            </a:pPr>
            <a:r>
              <a:rPr sz="1800" lang="en"/>
              <a:t>2. Create PyObjects</a:t>
            </a:r>
          </a:p>
          <a:p>
            <a:pPr rtl="0" lvl="0">
              <a:buNone/>
            </a:pPr>
            <a:r>
              <a:rPr sz="1800" lang="en"/>
              <a:t>3. Others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Inside Python World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3000" lang="en"/>
              <a:t>For list/ dict objects</a:t>
            </a:r>
          </a:p>
          <a:p>
            <a:pPr rtl="0" lvl="1" indent="-419100" marL="914400">
              <a:buClr>
                <a:schemeClr val="dk1"/>
              </a:buClr>
              <a:buSzPct val="125000"/>
              <a:buFont typeface="Courier New"/>
              <a:buChar char="o"/>
            </a:pPr>
            <a:r>
              <a:rPr sz="2400" lang="en">
                <a:solidFill>
                  <a:srgbClr val="0000FF"/>
                </a:solidFill>
              </a:rPr>
              <a:t>gc.collect()</a:t>
            </a:r>
            <a:r>
              <a:rPr sz="2400" lang="en"/>
              <a:t> is able to release the maintained free list for list/ dict</a:t>
            </a:r>
          </a:p>
          <a:p>
            <a:pPr rtl="0" lvl="1" indent="-419100" marL="914400">
              <a:buClr>
                <a:schemeClr val="dk1"/>
              </a:buClr>
              <a:buSzPct val="125000"/>
              <a:buFont typeface="Courier New"/>
              <a:buChar char="o"/>
            </a:pPr>
            <a:r>
              <a:rPr sz="2400" lang="en"/>
              <a:t>Don't call it in the function where large list/dict items being created.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3000" lang="en"/>
              <a:t>Use </a:t>
            </a:r>
            <a:r>
              <a:rPr sz="3000" lang="en">
                <a:solidFill>
                  <a:srgbClr val="0000FF"/>
                </a:solidFill>
              </a:rPr>
              <a:t>subprocess</a:t>
            </a:r>
            <a:r>
              <a:rPr sz="3000" lang="en"/>
              <a:t> to hold these objects, and retrieve information through IPC.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3000" lang="en"/>
              <a:t>Wrap the creation of these objects down to SWIG.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chemeClr val="dk1"/>
              </a:buClr>
              <a:buSzPct val="111111"/>
              <a:buFont typeface="Arial"/>
              <a:buChar char="•"/>
            </a:pPr>
            <a:r>
              <a:rPr sz="3000" lang="en"/>
              <a:t>About Photo-Organizing Software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What is it ? Who use it ?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Problems to developers 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55600" marL="457200">
              <a:buClr>
                <a:schemeClr val="dk1"/>
              </a:buClr>
              <a:buSzPct val="111111"/>
              <a:buFont typeface="Arial"/>
              <a:buChar char="•"/>
            </a:pPr>
            <a:r>
              <a:rPr sz="3000" lang="en"/>
              <a:t>Brief to Python memory management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Thank God, we have Evan Jones &amp; Nice guy Tim Peter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55600" marL="457200">
              <a:buClr>
                <a:schemeClr val="dk1"/>
              </a:buClr>
              <a:buSzPct val="111111"/>
              <a:buFont typeface="Arial"/>
              <a:buChar char="•"/>
            </a:pPr>
            <a:r>
              <a:rPr sz="3000" lang="en"/>
              <a:t>Possible solutions ?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For those which are handled in Python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For those can't be handled in Python</a:t>
            </a: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Outline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Outside Python World</a:t>
            </a:r>
          </a:p>
        </p:txBody>
      </p:sp>
      <p:sp>
        <p:nvSpPr>
          <p:cNvPr id="485" name="Shape 485"/>
          <p:cNvSpPr/>
          <p:nvPr/>
        </p:nvSpPr>
        <p:spPr>
          <a:xfrm>
            <a:off y="1361915" x="1151474"/>
            <a:ext cy="5515134" cx="69923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457200">
              <a:buNone/>
            </a:pPr>
            <a:r>
              <a:rPr sz="2400"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Outside Python World (Cont.)</a:t>
            </a:r>
          </a:p>
        </p:txBody>
      </p:sp>
      <p:sp>
        <p:nvSpPr>
          <p:cNvPr id="492" name="Shape 492"/>
          <p:cNvSpPr/>
          <p:nvPr/>
        </p:nvSpPr>
        <p:spPr>
          <a:xfrm>
            <a:off y="1600200" x="0"/>
            <a:ext cy="4960593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400"/>
              </a:spcBef>
              <a:buClr>
                <a:schemeClr val="dk1"/>
              </a:buClr>
              <a:buSzPct val="92592"/>
              <a:buFont typeface="Arial"/>
              <a:buChar char="•"/>
            </a:pPr>
            <a:r>
              <a:rPr sz="3600" lang="en"/>
              <a:t>Divide image raw data into chunks</a:t>
            </a:r>
          </a:p>
          <a:p>
            <a:pPr rtl="0" lvl="1" indent="-355600" marL="914400">
              <a:spcBef>
                <a:spcPts val="400"/>
              </a:spcBef>
              <a:buClr>
                <a:schemeClr val="dk1"/>
              </a:buClr>
              <a:buSzPct val="83333"/>
              <a:buFont typeface="Courier New"/>
              <a:buChar char="o"/>
            </a:pPr>
            <a:r>
              <a:rPr sz="2400" lang="en"/>
              <a:t>Re-write all related functions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Decode/ Stretch/ Encode/ Rotate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Pixel Operation, eg. BGRA &lt;-&gt; RGB.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Color Management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Retouch/Edit effect algorithm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族繁不及備載, 臨表涕泣, 不知所云...</a:t>
            </a:r>
          </a:p>
          <a:p>
            <a:r>
              <a:t/>
            </a:r>
          </a:p>
          <a:p>
            <a:pPr rtl="0" lvl="0" indent="-355600" marL="457200">
              <a:spcBef>
                <a:spcPts val="400"/>
              </a:spcBef>
              <a:buClr>
                <a:schemeClr val="dk1"/>
              </a:buClr>
              <a:buSzPct val="92592"/>
              <a:buFont typeface="Arial"/>
              <a:buChar char="•"/>
            </a:pPr>
            <a:r>
              <a:rPr sz="3600" lang="en"/>
              <a:t>Performance ?</a:t>
            </a:r>
          </a:p>
          <a:p>
            <a:pPr rtl="0" lvl="1" indent="-355600" marL="914400">
              <a:spcBef>
                <a:spcPts val="400"/>
              </a:spcBef>
              <a:buClr>
                <a:schemeClr val="dk1"/>
              </a:buClr>
              <a:buSzPct val="83333"/>
              <a:buFont typeface="Courier New"/>
              <a:buChar char="o"/>
            </a:pPr>
            <a:r>
              <a:rPr sz="2400" lang="en">
                <a:solidFill>
                  <a:srgbClr val="6AA84F"/>
                </a:solidFill>
              </a:rPr>
              <a:t>SIMD</a:t>
            </a:r>
          </a:p>
          <a:p>
            <a:pPr rtl="0" lvl="1" indent="-355600" marL="914400">
              <a:spcBef>
                <a:spcPts val="400"/>
              </a:spcBef>
              <a:buClr>
                <a:schemeClr val="dk1"/>
              </a:buClr>
              <a:buSzPct val="83333"/>
              <a:buFont typeface="Courier New"/>
              <a:buChar char="o"/>
            </a:pPr>
            <a:r>
              <a:rPr sz="2400" lang="en"/>
              <a:t>Multi-threaded (</a:t>
            </a:r>
            <a:r>
              <a:rPr sz="2400" lang="en">
                <a:solidFill>
                  <a:srgbClr val="6AA84F"/>
                </a:solidFill>
              </a:rPr>
              <a:t>OpenMP</a:t>
            </a:r>
            <a:r>
              <a:rPr sz="2400" lang="en"/>
              <a:t>)</a:t>
            </a:r>
          </a:p>
          <a:p>
            <a:pPr rtl="0" lvl="2" indent="-355600" marL="1371600">
              <a:spcBef>
                <a:spcPts val="400"/>
              </a:spcBef>
              <a:buClr>
                <a:schemeClr val="dk1"/>
              </a:buClr>
              <a:buSzPct val="111111"/>
              <a:buFont typeface="Wingdings"/>
              <a:buChar char="§"/>
            </a:pPr>
            <a:r>
              <a:rPr sz="1800" lang="en"/>
              <a:t>Be aware of thread context switch overhead </a:t>
            </a:r>
          </a:p>
          <a:p>
            <a:pPr lvl="1" indent="-355600" marL="914400">
              <a:spcBef>
                <a:spcPts val="400"/>
              </a:spcBef>
              <a:buClr>
                <a:schemeClr val="dk1"/>
              </a:buClr>
              <a:buSzPct val="83333"/>
              <a:buFont typeface="Courier New"/>
              <a:buChar char="o"/>
            </a:pPr>
            <a:r>
              <a:rPr sz="2400" lang="en"/>
              <a:t>GPU (OpenCL ?)</a:t>
            </a:r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Outside Python World (Cont.)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3600" lang="en"/>
              <a:t>Be an open-minded engineer !!</a:t>
            </a:r>
          </a:p>
          <a:p>
            <a:r>
              <a:t/>
            </a:r>
          </a:p>
          <a:p>
            <a:pPr rtl="0" lvl="0" indent="-457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3600" lang="en"/>
              <a:t>You're more powerful than you think you are.</a:t>
            </a:r>
          </a:p>
        </p:txBody>
      </p:sp>
      <p:sp>
        <p:nvSpPr>
          <p:cNvPr id="504" name="Shape 504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Conclusion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7200" lang="en"/>
              <a:t>Q</a:t>
            </a:r>
            <a:r>
              <a:rPr sz="7200" lang="en"/>
              <a:t> &amp; </a:t>
            </a:r>
            <a:r>
              <a:rPr sz="3600" lang="en">
                <a:solidFill>
                  <a:schemeClr val="dk2"/>
                </a:solidFill>
              </a:rPr>
              <a:t>A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3600" lang="en"/>
              <a:t>About Photo-Organizing Software</a:t>
            </a:r>
          </a:p>
        </p:txBody>
      </p:sp>
      <p:sp>
        <p:nvSpPr>
          <p:cNvPr id="90" name="Shape 90"/>
          <p:cNvSpPr/>
          <p:nvPr/>
        </p:nvSpPr>
        <p:spPr>
          <a:xfrm>
            <a:off y="2504975" x="3175827"/>
            <a:ext cy="2905012" cx="240426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1" name="Shape 91"/>
          <p:cNvSpPr/>
          <p:nvPr/>
        </p:nvSpPr>
        <p:spPr>
          <a:xfrm>
            <a:off y="1718200" x="821033"/>
            <a:ext cy="2250810" cx="17011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2" name="Shape 92"/>
          <p:cNvSpPr/>
          <p:nvPr/>
        </p:nvSpPr>
        <p:spPr>
          <a:xfrm>
            <a:off y="4324225" x="720439"/>
            <a:ext cy="2415435" cx="202610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93" name="Shape 93"/>
          <p:cNvSpPr/>
          <p:nvPr/>
        </p:nvSpPr>
        <p:spPr>
          <a:xfrm>
            <a:off y="1654100" x="6030410"/>
            <a:ext cy="2504799" cx="21777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94" name="Shape 94"/>
          <p:cNvSpPr/>
          <p:nvPr/>
        </p:nvSpPr>
        <p:spPr>
          <a:xfrm>
            <a:off y="4324225" x="5970150"/>
            <a:ext cy="2242466" cx="191525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3600" lang="en"/>
              <a:t>About Photo-Organizing Software</a:t>
            </a:r>
          </a:p>
        </p:txBody>
      </p:sp>
      <p:sp>
        <p:nvSpPr>
          <p:cNvPr id="101" name="Shape 101"/>
          <p:cNvSpPr/>
          <p:nvPr/>
        </p:nvSpPr>
        <p:spPr>
          <a:xfrm>
            <a:off y="1393768" x="1085555"/>
            <a:ext cy="5324035" cx="716249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/>
              <a:t>About Photo-Organizing Software</a:t>
            </a:r>
          </a:p>
        </p:txBody>
      </p:sp>
      <p:sp>
        <p:nvSpPr>
          <p:cNvPr id="107" name="Shape 107"/>
          <p:cNvSpPr/>
          <p:nvPr/>
        </p:nvSpPr>
        <p:spPr>
          <a:xfrm>
            <a:off y="1384160" x="1112637"/>
            <a:ext cy="5353289" cx="69187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Problems that may kill the engineer !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Rapid UI flow experience</a:t>
            </a:r>
          </a:p>
          <a:p>
            <a:pPr rtl="0" lvl="2" indent="-3556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/>
              <a:t>Full metadata display</a:t>
            </a:r>
          </a:p>
          <a:p>
            <a:pPr rtl="0" lvl="2" indent="-3556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/>
              <a:t>Fancy UI transformation </a:t>
            </a:r>
          </a:p>
          <a:p>
            <a:r>
              <a:t/>
            </a:r>
          </a:p>
          <a:p>
            <a:r>
              <a:t/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/>
              <a:t>Handle higher resolution</a:t>
            </a:r>
          </a:p>
          <a:p>
            <a:pPr rtl="0" lvl="2" indent="-3556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/>
              <a:t>24 million (6000x4000) pixels</a:t>
            </a:r>
          </a:p>
          <a:p>
            <a:pPr rtl="0" lvl="2" indent="-3556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/>
              <a:t>48 million (8000x6000) pixels </a:t>
            </a:r>
          </a:p>
          <a:p>
            <a:pPr rtl="0" lvl="2" indent="-355600" marL="1371600"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"/>
              <a:t>... WTF </a:t>
            </a: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/>
              <a:t>About Photo-Organizing Software</a:t>
            </a:r>
          </a:p>
        </p:txBody>
      </p:sp>
      <p:sp>
        <p:nvSpPr>
          <p:cNvPr id="114" name="Shape 114"/>
          <p:cNvSpPr/>
          <p:nvPr/>
        </p:nvSpPr>
        <p:spPr>
          <a:xfrm>
            <a:off y="4759776" x="3451527"/>
            <a:ext cy="2116515" cx="14141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cxnSp>
        <p:nvCxnSpPr>
          <p:cNvPr id="115" name="Shape 115"/>
          <p:cNvCxnSpPr/>
          <p:nvPr/>
        </p:nvCxnSpPr>
        <p:spPr>
          <a:xfrm rot="10800000" flipH="1">
            <a:off y="3794100" x="4906350"/>
            <a:ext cy="1635599" cx="14829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y="5495100" x="4906350"/>
            <a:ext cy="1286700" cx="14717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7" name="Shape 117"/>
          <p:cNvSpPr/>
          <p:nvPr/>
        </p:nvSpPr>
        <p:spPr>
          <a:xfrm>
            <a:off y="1265543" x="5449469"/>
            <a:ext cy="2527342" cx="361833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8" name="Shape 118"/>
          <p:cNvSpPr/>
          <p:nvPr/>
        </p:nvSpPr>
        <p:spPr>
          <a:xfrm>
            <a:off y="3809367" x="6378325"/>
            <a:ext cy="2990850" cx="20859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y="1600200" x="457200"/>
            <a:ext cy="48401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y="17761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Metadata - </a:t>
            </a:r>
            <a:r>
              <a:rPr lang="en">
                <a:solidFill>
                  <a:srgbClr val="00FF00"/>
                </a:solidFill>
              </a:rPr>
              <a:t>EXIF</a:t>
            </a:r>
            <a:r>
              <a:rPr lang="en"/>
              <a:t>/ </a:t>
            </a:r>
            <a:r>
              <a:rPr lang="en">
                <a:solidFill>
                  <a:srgbClr val="FFFF00"/>
                </a:solidFill>
              </a:rPr>
              <a:t>IPTC</a:t>
            </a:r>
            <a:r>
              <a:rPr lang="en"/>
              <a:t>/ </a:t>
            </a:r>
            <a:r>
              <a:rPr lang="en">
                <a:solidFill>
                  <a:srgbClr val="FF0000"/>
                </a:solidFill>
              </a:rPr>
              <a:t>XMP</a:t>
            </a:r>
            <a:r>
              <a:rPr lang="en"/>
              <a:t>...</a:t>
            </a:r>
          </a:p>
        </p:txBody>
      </p:sp>
      <p:grpSp>
        <p:nvGrpSpPr>
          <p:cNvPr id="125" name="Shape 125"/>
          <p:cNvGrpSpPr/>
          <p:nvPr/>
        </p:nvGrpSpPr>
        <p:grpSpPr>
          <a:xfrm>
            <a:off y="1400065" x="76200"/>
            <a:ext cy="5472112" cx="8991600"/>
            <a:chOff y="1400065" x="76200"/>
            <a:chExt cy="5472112" cx="8991600"/>
          </a:xfrm>
        </p:grpSpPr>
        <p:sp>
          <p:nvSpPr>
            <p:cNvPr id="126" name="Shape 126"/>
            <p:cNvSpPr/>
            <p:nvPr/>
          </p:nvSpPr>
          <p:spPr>
            <a:xfrm>
              <a:off y="1400065" x="76200"/>
              <a:ext cy="2644681" cx="197681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7" name="Shape 127"/>
            <p:cNvSpPr/>
            <p:nvPr/>
          </p:nvSpPr>
          <p:spPr>
            <a:xfrm>
              <a:off y="1400065" x="2053017"/>
              <a:ext cy="2638542" cx="198293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8" name="Shape 128"/>
            <p:cNvSpPr/>
            <p:nvPr/>
          </p:nvSpPr>
          <p:spPr>
            <a:xfrm>
              <a:off y="1400065" x="4035955"/>
              <a:ext cy="2629927" cx="193231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</p:sp>
        <p:sp>
          <p:nvSpPr>
            <p:cNvPr id="129" name="Shape 129"/>
            <p:cNvSpPr/>
            <p:nvPr/>
          </p:nvSpPr>
          <p:spPr>
            <a:xfrm>
              <a:off y="1400065" x="5968274"/>
              <a:ext cy="2633407" cx="192890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0" name="Shape 130"/>
            <p:cNvSpPr/>
            <p:nvPr/>
          </p:nvSpPr>
          <p:spPr>
            <a:xfrm>
              <a:off y="4044746" x="76200"/>
              <a:ext cy="2786131" cx="182481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</p:sp>
        <p:sp>
          <p:nvSpPr>
            <p:cNvPr id="131" name="Shape 131"/>
            <p:cNvSpPr/>
            <p:nvPr/>
          </p:nvSpPr>
          <p:spPr>
            <a:xfrm>
              <a:off y="4044746" x="1901016"/>
              <a:ext cy="2802751" cx="1834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2" name="Shape 132"/>
            <p:cNvSpPr/>
            <p:nvPr/>
          </p:nvSpPr>
          <p:spPr>
            <a:xfrm>
              <a:off y="4044746" x="3735598"/>
              <a:ext cy="2822164" cx="1912790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</p:sp>
        <p:sp>
          <p:nvSpPr>
            <p:cNvPr id="133" name="Shape 133"/>
            <p:cNvSpPr/>
            <p:nvPr/>
          </p:nvSpPr>
          <p:spPr>
            <a:xfrm>
              <a:off y="4044746" x="5648388"/>
              <a:ext cy="2827430" cx="1890442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34" name="Shape 134"/>
            <p:cNvSpPr/>
            <p:nvPr/>
          </p:nvSpPr>
          <p:spPr>
            <a:xfrm>
              <a:off y="4073110" x="7463297"/>
              <a:ext cy="1981863" cx="1604502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/>
        </p:nvSpPr>
        <p:spPr>
          <a:xfrm>
            <a:off y="170161" x="0"/>
            <a:ext cy="6685041" cx="916411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909346" x="4922321"/>
            <a:ext cy="1062899" cx="4554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3600" lang="en">
                <a:solidFill>
                  <a:srgbClr val="FFFF00"/>
                </a:solidFill>
              </a:rPr>
              <a:t> </a:t>
            </a:r>
            <a:r>
              <a:rPr sz="3600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Houston, we've</a:t>
            </a:r>
          </a:p>
          <a:p>
            <a:pPr rtl="0" lvl="0">
              <a:buNone/>
            </a:pPr>
            <a:r>
              <a:rPr sz="3600"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got a Problem !!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/>
        </p:nvSpPr>
        <p:spPr>
          <a:xfrm>
            <a:off y="1463275" x="953003"/>
            <a:ext cy="5073242" cx="717223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6" name="Shape 146"/>
          <p:cNvSpPr txBox="1"/>
          <p:nvPr>
            <p:ph type="title"/>
          </p:nvPr>
        </p:nvSpPr>
        <p:spPr>
          <a:xfrm>
            <a:off y="361840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3600" lang="en">
                <a:solidFill>
                  <a:srgbClr val="000000"/>
                </a:solidFill>
              </a:rPr>
              <a:t>Hungry  for  Memory Space !!!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Custom 503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CFCFCF"/>
      </a:accent1>
      <a:accent2>
        <a:srgbClr val="94AE8E"/>
      </a:accent2>
      <a:accent3>
        <a:srgbClr val="4E7A82"/>
      </a:accent3>
      <a:accent4>
        <a:srgbClr val="666699"/>
      </a:accent4>
      <a:accent5>
        <a:srgbClr val="60506F"/>
      </a:accent5>
      <a:accent6>
        <a:srgbClr val="4B4352"/>
      </a:accent6>
      <a:hlink>
        <a:srgbClr val="8694C0"/>
      </a:hlink>
      <a:folHlink>
        <a:srgbClr val="919191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